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78"/>
  </p:notesMasterIdLst>
  <p:sldIdLst>
    <p:sldId id="256" r:id="rId6"/>
    <p:sldId id="534" r:id="rId7"/>
    <p:sldId id="506" r:id="rId8"/>
    <p:sldId id="424" r:id="rId9"/>
    <p:sldId id="550" r:id="rId10"/>
    <p:sldId id="274" r:id="rId11"/>
    <p:sldId id="464" r:id="rId12"/>
    <p:sldId id="443" r:id="rId13"/>
    <p:sldId id="444" r:id="rId14"/>
    <p:sldId id="445" r:id="rId15"/>
    <p:sldId id="449" r:id="rId16"/>
    <p:sldId id="529" r:id="rId17"/>
    <p:sldId id="536" r:id="rId18"/>
    <p:sldId id="535" r:id="rId19"/>
    <p:sldId id="532" r:id="rId20"/>
    <p:sldId id="530" r:id="rId21"/>
    <p:sldId id="452" r:id="rId22"/>
    <p:sldId id="453" r:id="rId23"/>
    <p:sldId id="455" r:id="rId24"/>
    <p:sldId id="531" r:id="rId25"/>
    <p:sldId id="538" r:id="rId26"/>
    <p:sldId id="493" r:id="rId27"/>
    <p:sldId id="537" r:id="rId28"/>
    <p:sldId id="454" r:id="rId29"/>
    <p:sldId id="540" r:id="rId30"/>
    <p:sldId id="539" r:id="rId31"/>
    <p:sldId id="511" r:id="rId32"/>
    <p:sldId id="466" r:id="rId33"/>
    <p:sldId id="549" r:id="rId34"/>
    <p:sldId id="554" r:id="rId35"/>
    <p:sldId id="488" r:id="rId36"/>
    <p:sldId id="484" r:id="rId37"/>
    <p:sldId id="566" r:id="rId38"/>
    <p:sldId id="570" r:id="rId39"/>
    <p:sldId id="568" r:id="rId40"/>
    <p:sldId id="569" r:id="rId41"/>
    <p:sldId id="468" r:id="rId42"/>
    <p:sldId id="471" r:id="rId43"/>
    <p:sldId id="555" r:id="rId44"/>
    <p:sldId id="556" r:id="rId45"/>
    <p:sldId id="487" r:id="rId46"/>
    <p:sldId id="489" r:id="rId47"/>
    <p:sldId id="265" r:id="rId48"/>
    <p:sldId id="272" r:id="rId49"/>
    <p:sldId id="458" r:id="rId50"/>
    <p:sldId id="557" r:id="rId51"/>
    <p:sldId id="542" r:id="rId52"/>
    <p:sldId id="543" r:id="rId53"/>
    <p:sldId id="467" r:id="rId54"/>
    <p:sldId id="457" r:id="rId55"/>
    <p:sldId id="486" r:id="rId56"/>
    <p:sldId id="384" r:id="rId57"/>
    <p:sldId id="386" r:id="rId58"/>
    <p:sldId id="387" r:id="rId59"/>
    <p:sldId id="442" r:id="rId60"/>
    <p:sldId id="545" r:id="rId61"/>
    <p:sldId id="388" r:id="rId62"/>
    <p:sldId id="494" r:id="rId63"/>
    <p:sldId id="497" r:id="rId64"/>
    <p:sldId id="496" r:id="rId65"/>
    <p:sldId id="541" r:id="rId66"/>
    <p:sldId id="546" r:id="rId67"/>
    <p:sldId id="517" r:id="rId68"/>
    <p:sldId id="559" r:id="rId69"/>
    <p:sldId id="560" r:id="rId70"/>
    <p:sldId id="561" r:id="rId71"/>
    <p:sldId id="565" r:id="rId72"/>
    <p:sldId id="558" r:id="rId73"/>
    <p:sldId id="533" r:id="rId74"/>
    <p:sldId id="544" r:id="rId75"/>
    <p:sldId id="563" r:id="rId76"/>
    <p:sldId id="564" r:id="rId7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Charlotte Ke." initials="SCK" lastIdx="2" clrIdx="0"/>
  <p:cmAuthor id="2" name="Gastmitwirkender" initials="G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6114"/>
    <a:srgbClr val="39378B"/>
    <a:srgbClr val="329C7D"/>
    <a:srgbClr val="9085BB"/>
    <a:srgbClr val="145A94"/>
    <a:srgbClr val="3AB8CA"/>
    <a:srgbClr val="EB6A09"/>
    <a:srgbClr val="8FA503"/>
    <a:srgbClr val="F39400"/>
    <a:srgbClr val="B6E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22"/>
    <p:restoredTop sz="93933"/>
  </p:normalViewPr>
  <p:slideViewPr>
    <p:cSldViewPr snapToGrid="0">
      <p:cViewPr varScale="1">
        <p:scale>
          <a:sx n="147" d="100"/>
          <a:sy n="147" d="100"/>
        </p:scale>
        <p:origin x="736" y="192"/>
      </p:cViewPr>
      <p:guideLst>
        <p:guide orient="horz" pos="2160"/>
        <p:guide pos="3840"/>
      </p:guideLst>
    </p:cSldViewPr>
  </p:slideViewPr>
  <p:outlineViewPr>
    <p:cViewPr>
      <p:scale>
        <a:sx n="33" d="100"/>
        <a:sy n="33" d="100"/>
      </p:scale>
      <p:origin x="0" y="-10032"/>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D1F33-6EF7-415A-84ED-D78D0AE722B2}" type="datetimeFigureOut">
              <a:rPr lang="de-DE" smtClean="0"/>
              <a:t>21.01.23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14C6-2CBA-421C-97DA-EECA0D1B121A}" type="slidenum">
              <a:rPr lang="de-DE" smtClean="0"/>
              <a:t>‹Nr.›</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1</a:t>
            </a:fld>
            <a:endParaRPr lang="de-DE"/>
          </a:p>
        </p:txBody>
      </p:sp>
    </p:spTree>
    <p:extLst>
      <p:ext uri="{BB962C8B-B14F-4D97-AF65-F5344CB8AC3E}">
        <p14:creationId xmlns:p14="http://schemas.microsoft.com/office/powerpoint/2010/main" val="2387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52</a:t>
            </a:fld>
            <a:endParaRPr lang="de-DE"/>
          </a:p>
        </p:txBody>
      </p:sp>
    </p:spTree>
    <p:extLst>
      <p:ext uri="{BB962C8B-B14F-4D97-AF65-F5344CB8AC3E}">
        <p14:creationId xmlns:p14="http://schemas.microsoft.com/office/powerpoint/2010/main" val="47608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53</a:t>
            </a:fld>
            <a:endParaRPr lang="de-DE"/>
          </a:p>
        </p:txBody>
      </p:sp>
    </p:spTree>
    <p:extLst>
      <p:ext uri="{BB962C8B-B14F-4D97-AF65-F5344CB8AC3E}">
        <p14:creationId xmlns:p14="http://schemas.microsoft.com/office/powerpoint/2010/main" val="165193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54</a:t>
            </a:fld>
            <a:endParaRPr lang="de-DE"/>
          </a:p>
        </p:txBody>
      </p:sp>
    </p:spTree>
    <p:extLst>
      <p:ext uri="{BB962C8B-B14F-4D97-AF65-F5344CB8AC3E}">
        <p14:creationId xmlns:p14="http://schemas.microsoft.com/office/powerpoint/2010/main" val="689818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360 Grad/11,25 Grad/</a:t>
            </a:r>
            <a:r>
              <a:rPr lang="de-DE" dirty="0" err="1"/>
              <a:t>Step</a:t>
            </a:r>
            <a:r>
              <a:rPr lang="de-DE" dirty="0"/>
              <a:t> = 32 </a:t>
            </a:r>
            <a:r>
              <a:rPr lang="de-DE" dirty="0" err="1"/>
              <a:t>Steps</a:t>
            </a:r>
            <a:endParaRPr lang="de-DE" dirty="0"/>
          </a:p>
          <a:p>
            <a:r>
              <a:rPr lang="de-DE" dirty="0"/>
              <a:t>32Steps/U*64 = 2048 </a:t>
            </a:r>
            <a:r>
              <a:rPr lang="de-DE" dirty="0" err="1"/>
              <a:t>Steps</a:t>
            </a:r>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55</a:t>
            </a:fld>
            <a:endParaRPr lang="de-DE"/>
          </a:p>
        </p:txBody>
      </p:sp>
    </p:spTree>
    <p:extLst>
      <p:ext uri="{BB962C8B-B14F-4D97-AF65-F5344CB8AC3E}">
        <p14:creationId xmlns:p14="http://schemas.microsoft.com/office/powerpoint/2010/main" val="965212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56</a:t>
            </a:fld>
            <a:endParaRPr lang="de-DE"/>
          </a:p>
        </p:txBody>
      </p:sp>
    </p:spTree>
    <p:extLst>
      <p:ext uri="{BB962C8B-B14F-4D97-AF65-F5344CB8AC3E}">
        <p14:creationId xmlns:p14="http://schemas.microsoft.com/office/powerpoint/2010/main" val="4123348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57</a:t>
            </a:fld>
            <a:endParaRPr lang="de-DE"/>
          </a:p>
        </p:txBody>
      </p:sp>
    </p:spTree>
    <p:extLst>
      <p:ext uri="{BB962C8B-B14F-4D97-AF65-F5344CB8AC3E}">
        <p14:creationId xmlns:p14="http://schemas.microsoft.com/office/powerpoint/2010/main" val="3011231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59</a:t>
            </a:fld>
            <a:endParaRPr lang="de-DE"/>
          </a:p>
        </p:txBody>
      </p:sp>
    </p:spTree>
    <p:extLst>
      <p:ext uri="{BB962C8B-B14F-4D97-AF65-F5344CB8AC3E}">
        <p14:creationId xmlns:p14="http://schemas.microsoft.com/office/powerpoint/2010/main" val="80736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78F714C6-2CBA-421C-97DA-EECA0D1B121A}" type="slidenum">
              <a:rPr lang="de-DE" smtClean="0"/>
              <a:t>62</a:t>
            </a:fld>
            <a:endParaRPr lang="de-DE"/>
          </a:p>
        </p:txBody>
      </p:sp>
    </p:spTree>
    <p:extLst>
      <p:ext uri="{BB962C8B-B14F-4D97-AF65-F5344CB8AC3E}">
        <p14:creationId xmlns:p14="http://schemas.microsoft.com/office/powerpoint/2010/main" val="2913020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63</a:t>
            </a:fld>
            <a:endParaRPr lang="de-DE"/>
          </a:p>
        </p:txBody>
      </p:sp>
    </p:spTree>
    <p:extLst>
      <p:ext uri="{BB962C8B-B14F-4D97-AF65-F5344CB8AC3E}">
        <p14:creationId xmlns:p14="http://schemas.microsoft.com/office/powerpoint/2010/main" val="1555595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69</a:t>
            </a:fld>
            <a:endParaRPr lang="de-DE"/>
          </a:p>
        </p:txBody>
      </p:sp>
    </p:spTree>
    <p:extLst>
      <p:ext uri="{BB962C8B-B14F-4D97-AF65-F5344CB8AC3E}">
        <p14:creationId xmlns:p14="http://schemas.microsoft.com/office/powerpoint/2010/main" val="79434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5</a:t>
            </a:fld>
            <a:endParaRPr lang="de-DE"/>
          </a:p>
        </p:txBody>
      </p:sp>
    </p:spTree>
    <p:extLst>
      <p:ext uri="{BB962C8B-B14F-4D97-AF65-F5344CB8AC3E}">
        <p14:creationId xmlns:p14="http://schemas.microsoft.com/office/powerpoint/2010/main" val="426582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18</a:t>
            </a:fld>
            <a:endParaRPr lang="de-DE"/>
          </a:p>
        </p:txBody>
      </p:sp>
    </p:spTree>
    <p:extLst>
      <p:ext uri="{BB962C8B-B14F-4D97-AF65-F5344CB8AC3E}">
        <p14:creationId xmlns:p14="http://schemas.microsoft.com/office/powerpoint/2010/main" val="16992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24</a:t>
            </a:fld>
            <a:endParaRPr lang="de-DE"/>
          </a:p>
        </p:txBody>
      </p:sp>
    </p:spTree>
    <p:extLst>
      <p:ext uri="{BB962C8B-B14F-4D97-AF65-F5344CB8AC3E}">
        <p14:creationId xmlns:p14="http://schemas.microsoft.com/office/powerpoint/2010/main" val="197988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39</a:t>
            </a:fld>
            <a:endParaRPr lang="de-DE"/>
          </a:p>
        </p:txBody>
      </p:sp>
    </p:spTree>
    <p:extLst>
      <p:ext uri="{BB962C8B-B14F-4D97-AF65-F5344CB8AC3E}">
        <p14:creationId xmlns:p14="http://schemas.microsoft.com/office/powerpoint/2010/main" val="234225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40</a:t>
            </a:fld>
            <a:endParaRPr lang="de-DE"/>
          </a:p>
        </p:txBody>
      </p:sp>
    </p:spTree>
    <p:extLst>
      <p:ext uri="{BB962C8B-B14F-4D97-AF65-F5344CB8AC3E}">
        <p14:creationId xmlns:p14="http://schemas.microsoft.com/office/powerpoint/2010/main" val="2570811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44</a:t>
            </a:fld>
            <a:endParaRPr lang="de-DE"/>
          </a:p>
        </p:txBody>
      </p:sp>
    </p:spTree>
    <p:extLst>
      <p:ext uri="{BB962C8B-B14F-4D97-AF65-F5344CB8AC3E}">
        <p14:creationId xmlns:p14="http://schemas.microsoft.com/office/powerpoint/2010/main" val="37378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45</a:t>
            </a:fld>
            <a:endParaRPr lang="de-DE"/>
          </a:p>
        </p:txBody>
      </p:sp>
    </p:spTree>
    <p:extLst>
      <p:ext uri="{BB962C8B-B14F-4D97-AF65-F5344CB8AC3E}">
        <p14:creationId xmlns:p14="http://schemas.microsoft.com/office/powerpoint/2010/main" val="53192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714C6-2CBA-421C-97DA-EECA0D1B121A}" type="slidenum">
              <a:rPr lang="de-DE" smtClean="0"/>
              <a:t>49</a:t>
            </a:fld>
            <a:endParaRPr lang="de-DE"/>
          </a:p>
        </p:txBody>
      </p:sp>
    </p:spTree>
    <p:extLst>
      <p:ext uri="{BB962C8B-B14F-4D97-AF65-F5344CB8AC3E}">
        <p14:creationId xmlns:p14="http://schemas.microsoft.com/office/powerpoint/2010/main" val="288092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Titelplatzhalter 1">
            <a:extLst>
              <a:ext uri="{FF2B5EF4-FFF2-40B4-BE49-F238E27FC236}">
                <a16:creationId xmlns:a16="http://schemas.microsoft.com/office/drawing/2014/main" id="{1524016E-2164-FDAA-5A83-BA2D6960F679}"/>
              </a:ext>
            </a:extLst>
          </p:cNvPr>
          <p:cNvSpPr>
            <a:spLocks noGrp="1"/>
          </p:cNvSpPr>
          <p:nvPr>
            <p:ph type="title"/>
          </p:nvPr>
        </p:nvSpPr>
        <p:spPr>
          <a:xfrm>
            <a:off x="220392" y="152082"/>
            <a:ext cx="8806779" cy="701402"/>
          </a:xfrm>
          <a:prstGeom prst="rect">
            <a:avLst/>
          </a:prstGeom>
        </p:spPr>
        <p:txBody>
          <a:bodyPr vert="horz" lIns="91440" tIns="45720" rIns="91440" bIns="45720" rtlCol="0" anchor="ctr">
            <a:noAutofit/>
          </a:bodyPr>
          <a:lstStyle/>
          <a:p>
            <a:r>
              <a:rPr lang="de-DE" dirty="0"/>
              <a:t>Titelmasterformat durch Klicken bearbeiten</a:t>
            </a:r>
          </a:p>
        </p:txBody>
      </p:sp>
    </p:spTree>
    <p:extLst>
      <p:ext uri="{BB962C8B-B14F-4D97-AF65-F5344CB8AC3E}">
        <p14:creationId xmlns:p14="http://schemas.microsoft.com/office/powerpoint/2010/main" val="271959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ECC4E-EC22-4205-B453-B4AC231EB04E}"/>
              </a:ext>
            </a:extLst>
          </p:cNvPr>
          <p:cNvSpPr>
            <a:spLocks noGrp="1"/>
          </p:cNvSpPr>
          <p:nvPr>
            <p:ph type="title"/>
          </p:nvPr>
        </p:nvSpPr>
        <p:spPr/>
        <p:txBody>
          <a:bodyPr/>
          <a:lstStyle/>
          <a:p>
            <a:r>
              <a:rPr lang="de-DE"/>
              <a:t>Titelmasterformat durch Klicken bearbeiten</a:t>
            </a:r>
          </a:p>
        </p:txBody>
      </p:sp>
      <p:sp>
        <p:nvSpPr>
          <p:cNvPr id="3" name="Vertikaler Textplatzhalter 2">
            <a:extLst>
              <a:ext uri="{FF2B5EF4-FFF2-40B4-BE49-F238E27FC236}">
                <a16:creationId xmlns:a16="http://schemas.microsoft.com/office/drawing/2014/main" id="{B16A626F-B8D1-425A-969C-4B2F315CF4BE}"/>
              </a:ext>
            </a:extLst>
          </p:cNvPr>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5421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B370BF0-0E8E-4164-9D28-DD6A6A45E06E}"/>
              </a:ext>
            </a:extLst>
          </p:cNvPr>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a:extLst>
              <a:ext uri="{FF2B5EF4-FFF2-40B4-BE49-F238E27FC236}">
                <a16:creationId xmlns:a16="http://schemas.microsoft.com/office/drawing/2014/main" id="{DD3CF92E-DC51-47F0-86ED-226D3AEA001D}"/>
              </a:ext>
            </a:extLst>
          </p:cNvPr>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92631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foli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A01ABCF-D037-4D15-B9DF-294AF0072B63}"/>
              </a:ext>
            </a:extLst>
          </p:cNvPr>
          <p:cNvSpPr>
            <a:spLocks noGrp="1"/>
          </p:cNvSpPr>
          <p:nvPr>
            <p:ph type="ftr" sz="quarter" idx="10"/>
          </p:nvPr>
        </p:nvSpPr>
        <p:spPr/>
        <p:txBody>
          <a:bodyPr/>
          <a:lstStyle/>
          <a:p>
            <a:pPr algn="l"/>
            <a:r>
              <a:rPr lang="de-DE"/>
              <a:t>Arduino Kurs | Grundlagen Mikrocontroller</a:t>
            </a:r>
          </a:p>
        </p:txBody>
      </p:sp>
      <p:sp>
        <p:nvSpPr>
          <p:cNvPr id="4" name="Foliennummernplatzhalter 3">
            <a:extLst>
              <a:ext uri="{FF2B5EF4-FFF2-40B4-BE49-F238E27FC236}">
                <a16:creationId xmlns:a16="http://schemas.microsoft.com/office/drawing/2014/main" id="{59B46F70-2FCF-4FFD-87B5-6E842B48D608}"/>
              </a:ext>
            </a:extLst>
          </p:cNvPr>
          <p:cNvSpPr>
            <a:spLocks noGrp="1"/>
          </p:cNvSpPr>
          <p:nvPr>
            <p:ph type="sldNum" sz="quarter" idx="11"/>
          </p:nvPr>
        </p:nvSpPr>
        <p:spPr/>
        <p:txBody>
          <a:bodyPr/>
          <a:lstStyle/>
          <a:p>
            <a:fld id="{0913E530-2E57-4EF7-981A-342AC3921A5E}" type="slidenum">
              <a:rPr lang="de-DE" smtClean="0"/>
              <a:t>‹Nr.›</a:t>
            </a:fld>
            <a:endParaRPr lang="de-DE"/>
          </a:p>
        </p:txBody>
      </p:sp>
      <p:sp>
        <p:nvSpPr>
          <p:cNvPr id="13" name="Title 1">
            <a:extLst>
              <a:ext uri="{FF2B5EF4-FFF2-40B4-BE49-F238E27FC236}">
                <a16:creationId xmlns:a16="http://schemas.microsoft.com/office/drawing/2014/main" id="{D42FEF8B-00AC-42CA-97EE-FB8126AF2085}"/>
              </a:ext>
            </a:extLst>
          </p:cNvPr>
          <p:cNvSpPr>
            <a:spLocks noGrp="1"/>
          </p:cNvSpPr>
          <p:nvPr>
            <p:ph type="title" hasCustomPrompt="1"/>
          </p:nvPr>
        </p:nvSpPr>
        <p:spPr>
          <a:xfrm>
            <a:off x="848911" y="154032"/>
            <a:ext cx="9133290" cy="887832"/>
          </a:xfrm>
        </p:spPr>
        <p:txBody>
          <a:bodyPr>
            <a:normAutofit/>
          </a:bodyPr>
          <a:lstStyle>
            <a:lvl1pPr>
              <a:defRPr sz="3600"/>
            </a:lvl1pPr>
          </a:lstStyle>
          <a:p>
            <a:r>
              <a:rPr lang="de-DE"/>
              <a:t>Kapitelüberschrift</a:t>
            </a:r>
            <a:endParaRPr lang="en-US"/>
          </a:p>
        </p:txBody>
      </p:sp>
      <p:sp>
        <p:nvSpPr>
          <p:cNvPr id="7" name="Rechteck 6">
            <a:extLst>
              <a:ext uri="{FF2B5EF4-FFF2-40B4-BE49-F238E27FC236}">
                <a16:creationId xmlns:a16="http://schemas.microsoft.com/office/drawing/2014/main" id="{66B277CE-22C2-494A-90F7-612EBC241FA6}"/>
              </a:ext>
            </a:extLst>
          </p:cNvPr>
          <p:cNvSpPr/>
          <p:nvPr userDrawn="1"/>
        </p:nvSpPr>
        <p:spPr>
          <a:xfrm>
            <a:off x="678376" y="154032"/>
            <a:ext cx="56270" cy="887832"/>
          </a:xfrm>
          <a:prstGeom prst="rect">
            <a:avLst/>
          </a:prstGeom>
          <a:solidFill>
            <a:srgbClr val="DF1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9" name="Textplatzhalter 8">
            <a:extLst>
              <a:ext uri="{FF2B5EF4-FFF2-40B4-BE49-F238E27FC236}">
                <a16:creationId xmlns:a16="http://schemas.microsoft.com/office/drawing/2014/main" id="{F629CFB2-EA39-456A-AC43-129BB4407D3A}"/>
              </a:ext>
            </a:extLst>
          </p:cNvPr>
          <p:cNvSpPr>
            <a:spLocks noGrp="1"/>
          </p:cNvSpPr>
          <p:nvPr>
            <p:ph type="body" sz="quarter" idx="13"/>
          </p:nvPr>
        </p:nvSpPr>
        <p:spPr>
          <a:xfrm>
            <a:off x="847968" y="1682749"/>
            <a:ext cx="5316923" cy="900000"/>
          </a:xfrm>
          <a:prstGeom prst="roundRect">
            <a:avLst/>
          </a:prstGeom>
          <a:noFill/>
          <a:ln w="63500">
            <a:solidFill>
              <a:schemeClr val="accent6"/>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
        <p:nvSpPr>
          <p:cNvPr id="14" name="Textplatzhalter 8">
            <a:extLst>
              <a:ext uri="{FF2B5EF4-FFF2-40B4-BE49-F238E27FC236}">
                <a16:creationId xmlns:a16="http://schemas.microsoft.com/office/drawing/2014/main" id="{D1A897C7-53CB-4B11-BD71-498D45CBD93B}"/>
              </a:ext>
            </a:extLst>
          </p:cNvPr>
          <p:cNvSpPr>
            <a:spLocks noGrp="1"/>
          </p:cNvSpPr>
          <p:nvPr>
            <p:ph type="body" sz="quarter" idx="14"/>
          </p:nvPr>
        </p:nvSpPr>
        <p:spPr>
          <a:xfrm>
            <a:off x="847968" y="2799108"/>
            <a:ext cx="5316923" cy="900000"/>
          </a:xfrm>
          <a:prstGeom prst="roundRect">
            <a:avLst>
              <a:gd name="adj" fmla="val 16667"/>
            </a:avLst>
          </a:prstGeom>
          <a:noFill/>
          <a:ln w="63500">
            <a:solidFill>
              <a:schemeClr val="accent2"/>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
        <p:nvSpPr>
          <p:cNvPr id="11" name="Bildplatzhalter 10">
            <a:extLst>
              <a:ext uri="{FF2B5EF4-FFF2-40B4-BE49-F238E27FC236}">
                <a16:creationId xmlns:a16="http://schemas.microsoft.com/office/drawing/2014/main" id="{4460107D-B4BA-4BFC-A0C2-31AAB9AB4791}"/>
              </a:ext>
            </a:extLst>
          </p:cNvPr>
          <p:cNvSpPr>
            <a:spLocks noGrp="1"/>
          </p:cNvSpPr>
          <p:nvPr>
            <p:ph type="pic" sz="quarter" idx="15"/>
          </p:nvPr>
        </p:nvSpPr>
        <p:spPr>
          <a:xfrm>
            <a:off x="6775939" y="1682751"/>
            <a:ext cx="4568092" cy="3949701"/>
          </a:xfrm>
        </p:spPr>
        <p:txBody>
          <a:bodyPr/>
          <a:lstStyle>
            <a:lvl1pPr marL="0" indent="0">
              <a:buNone/>
              <a:defRPr/>
            </a:lvl1pPr>
          </a:lstStyle>
          <a:p>
            <a:endParaRPr lang="de-DE"/>
          </a:p>
        </p:txBody>
      </p:sp>
      <p:sp>
        <p:nvSpPr>
          <p:cNvPr id="10" name="Textplatzhalter 8">
            <a:extLst>
              <a:ext uri="{FF2B5EF4-FFF2-40B4-BE49-F238E27FC236}">
                <a16:creationId xmlns:a16="http://schemas.microsoft.com/office/drawing/2014/main" id="{FD43516C-84D4-42EE-BF27-77D1DB2DBDBD}"/>
              </a:ext>
            </a:extLst>
          </p:cNvPr>
          <p:cNvSpPr>
            <a:spLocks noGrp="1"/>
          </p:cNvSpPr>
          <p:nvPr>
            <p:ph type="body" sz="quarter" idx="16"/>
          </p:nvPr>
        </p:nvSpPr>
        <p:spPr>
          <a:xfrm>
            <a:off x="838199" y="3915467"/>
            <a:ext cx="5316923" cy="900000"/>
          </a:xfrm>
          <a:prstGeom prst="roundRect">
            <a:avLst/>
          </a:prstGeom>
          <a:noFill/>
          <a:ln w="63500">
            <a:solidFill>
              <a:srgbClr val="FF0000"/>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
        <p:nvSpPr>
          <p:cNvPr id="12" name="Textplatzhalter 8">
            <a:extLst>
              <a:ext uri="{FF2B5EF4-FFF2-40B4-BE49-F238E27FC236}">
                <a16:creationId xmlns:a16="http://schemas.microsoft.com/office/drawing/2014/main" id="{EB32F929-520A-4401-A2F3-433E2918C641}"/>
              </a:ext>
            </a:extLst>
          </p:cNvPr>
          <p:cNvSpPr>
            <a:spLocks noGrp="1"/>
          </p:cNvSpPr>
          <p:nvPr>
            <p:ph type="body" sz="quarter" idx="17"/>
          </p:nvPr>
        </p:nvSpPr>
        <p:spPr>
          <a:xfrm>
            <a:off x="847968" y="5031826"/>
            <a:ext cx="5316923" cy="900000"/>
          </a:xfrm>
          <a:prstGeom prst="roundRect">
            <a:avLst/>
          </a:prstGeom>
          <a:noFill/>
          <a:ln w="63500">
            <a:solidFill>
              <a:schemeClr val="accent1"/>
            </a:solidFill>
          </a:ln>
        </p:spPr>
        <p:txBody>
          <a:bodyPr>
            <a:no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de-DE"/>
              <a:t>Mastertextformat bearbeiten</a:t>
            </a:r>
          </a:p>
        </p:txBody>
      </p:sp>
    </p:spTree>
    <p:extLst>
      <p:ext uri="{BB962C8B-B14F-4D97-AF65-F5344CB8AC3E}">
        <p14:creationId xmlns:p14="http://schemas.microsoft.com/office/powerpoint/2010/main" val="219904096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0" name="Linie"/>
          <p:cNvSpPr/>
          <p:nvPr/>
        </p:nvSpPr>
        <p:spPr>
          <a:xfrm>
            <a:off x="2670671" y="339333"/>
            <a:ext cx="9517613" cy="3"/>
          </a:xfrm>
          <a:prstGeom prst="line">
            <a:avLst/>
          </a:prstGeom>
          <a:ln w="25400">
            <a:solidFill>
              <a:srgbClr val="00609C"/>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sp>
        <p:nvSpPr>
          <p:cNvPr id="21" name="Auf die Dosis kommt es an - schrittmotorbetriebene Spritzenpumpe"/>
          <p:cNvSpPr/>
          <p:nvPr/>
        </p:nvSpPr>
        <p:spPr>
          <a:xfrm>
            <a:off x="2327166" y="11730"/>
            <a:ext cx="9810751" cy="342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r">
              <a:defRPr sz="2500">
                <a:solidFill>
                  <a:srgbClr val="00609C"/>
                </a:solidFill>
              </a:defRPr>
            </a:lvl1pPr>
          </a:lstStyle>
          <a:p>
            <a:r>
              <a:rPr sz="1758"/>
              <a:t> Auf die Dosis kommt es an - schrittmotorbetriebene Spritzenpumpe</a:t>
            </a:r>
          </a:p>
        </p:txBody>
      </p:sp>
      <p:sp>
        <p:nvSpPr>
          <p:cNvPr id="22" name="Linie"/>
          <p:cNvSpPr/>
          <p:nvPr/>
        </p:nvSpPr>
        <p:spPr>
          <a:xfrm>
            <a:off x="-11906" y="6625828"/>
            <a:ext cx="12209740" cy="4"/>
          </a:xfrm>
          <a:prstGeom prst="line">
            <a:avLst/>
          </a:prstGeom>
          <a:ln w="25400">
            <a:solidFill>
              <a:srgbClr val="00609C"/>
            </a:solidFill>
            <a:miter lim="400000"/>
          </a:ln>
        </p:spPr>
        <p:txBody>
          <a:bodyPr lIns="35719" tIns="35719" rIns="35719" bIns="35719" anchor="ctr"/>
          <a:lstStyle/>
          <a:p>
            <a:pPr algn="l" defTabSz="321457">
              <a:defRPr sz="1200">
                <a:latin typeface="Helvetica"/>
                <a:ea typeface="Helvetica"/>
                <a:cs typeface="Helvetica"/>
                <a:sym typeface="Helvetica"/>
              </a:defRPr>
            </a:pPr>
            <a:endParaRPr sz="844"/>
          </a:p>
        </p:txBody>
      </p:sp>
      <p:pic>
        <p:nvPicPr>
          <p:cNvPr id="23" name="tuf_logo_2006.jpg" descr="tuf_logo_2006.jpg"/>
          <p:cNvPicPr>
            <a:picLocks/>
          </p:cNvPicPr>
          <p:nvPr/>
        </p:nvPicPr>
        <p:blipFill>
          <a:blip r:embed="rId2" cstate="screen">
            <a:extLst>
              <a:ext uri="{28A0092B-C50C-407E-A947-70E740481C1C}">
                <a14:useLocalDpi xmlns:a14="http://schemas.microsoft.com/office/drawing/2010/main"/>
              </a:ext>
            </a:extLst>
          </a:blip>
          <a:stretch>
            <a:fillRect/>
          </a:stretch>
        </p:blipFill>
        <p:spPr>
          <a:xfrm>
            <a:off x="1488" y="-8930"/>
            <a:ext cx="1522513" cy="692051"/>
          </a:xfrm>
          <a:prstGeom prst="rect">
            <a:avLst/>
          </a:prstGeom>
          <a:ln w="12700">
            <a:miter lim="400000"/>
          </a:ln>
        </p:spPr>
      </p:pic>
      <p:sp>
        <p:nvSpPr>
          <p:cNvPr id="24" name="© Klaus Trimborn 2013"/>
          <p:cNvSpPr/>
          <p:nvPr/>
        </p:nvSpPr>
        <p:spPr>
          <a:xfrm>
            <a:off x="9757662" y="6611071"/>
            <a:ext cx="1766574"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000">
                <a:solidFill>
                  <a:srgbClr val="00609C"/>
                </a:solidFill>
              </a:defRPr>
            </a:lvl1pPr>
          </a:lstStyle>
          <a:p>
            <a:r>
              <a:rPr sz="1406"/>
              <a:t>© Klaus Trimborn 2013</a:t>
            </a:r>
          </a:p>
        </p:txBody>
      </p:sp>
      <p:sp>
        <p:nvSpPr>
          <p:cNvPr id="25" name="Titeltext"/>
          <p:cNvSpPr txBox="1">
            <a:spLocks noGrp="1"/>
          </p:cNvSpPr>
          <p:nvPr>
            <p:ph type="title"/>
          </p:nvPr>
        </p:nvSpPr>
        <p:spPr>
          <a:xfrm>
            <a:off x="2321719" y="366117"/>
            <a:ext cx="9810750" cy="580430"/>
          </a:xfrm>
          <a:prstGeom prst="rect">
            <a:avLst/>
          </a:prstGeom>
        </p:spPr>
        <p:txBody>
          <a:bodyPr/>
          <a:lstStyle>
            <a:lvl1pPr algn="r">
              <a:defRPr sz="2812">
                <a:solidFill>
                  <a:srgbClr val="FF2600"/>
                </a:solidFill>
              </a:defRPr>
            </a:lvl1pPr>
          </a:lstStyle>
          <a:p>
            <a:r>
              <a:t>Titeltext</a:t>
            </a:r>
          </a:p>
        </p:txBody>
      </p:sp>
      <p:sp>
        <p:nvSpPr>
          <p:cNvPr id="26" name="Textebene 1…"/>
          <p:cNvSpPr txBox="1">
            <a:spLocks noGrp="1"/>
          </p:cNvSpPr>
          <p:nvPr>
            <p:ph type="body" idx="1"/>
          </p:nvPr>
        </p:nvSpPr>
        <p:spPr>
          <a:xfrm>
            <a:off x="1190625" y="1946672"/>
            <a:ext cx="9810750" cy="4018359"/>
          </a:xfrm>
          <a:prstGeom prst="rect">
            <a:avLst/>
          </a:prstGeom>
        </p:spPr>
        <p:txBody>
          <a:bodyPr/>
          <a:lstStyle>
            <a:lvl1pPr>
              <a:spcBef>
                <a:spcPts val="1687"/>
              </a:spcBef>
              <a:defRPr>
                <a:solidFill>
                  <a:srgbClr val="00609C"/>
                </a:solidFill>
              </a:defRPr>
            </a:lvl1pPr>
            <a:lvl2pPr>
              <a:spcBef>
                <a:spcPts val="1687"/>
              </a:spcBef>
              <a:defRPr>
                <a:solidFill>
                  <a:srgbClr val="00609C"/>
                </a:solidFill>
              </a:defRPr>
            </a:lvl2pPr>
            <a:lvl3pPr>
              <a:spcBef>
                <a:spcPts val="1687"/>
              </a:spcBef>
              <a:defRPr>
                <a:solidFill>
                  <a:srgbClr val="00609C"/>
                </a:solidFill>
              </a:defRPr>
            </a:lvl3pPr>
            <a:lvl4pPr>
              <a:spcBef>
                <a:spcPts val="1687"/>
              </a:spcBef>
              <a:defRPr>
                <a:solidFill>
                  <a:srgbClr val="00609C"/>
                </a:solidFill>
              </a:defRPr>
            </a:lvl4pPr>
            <a:lvl5pPr>
              <a:spcBef>
                <a:spcPts val="1687"/>
              </a:spcBef>
              <a:defRPr>
                <a:solidFill>
                  <a:srgbClr val="00609C"/>
                </a:solidFill>
              </a:defRPr>
            </a:lvl5pPr>
          </a:lstStyle>
          <a:p>
            <a:r>
              <a:t>Textebene 1</a:t>
            </a:r>
          </a:p>
          <a:p>
            <a:pPr lvl="1"/>
            <a:r>
              <a:t>Textebene 2</a:t>
            </a:r>
          </a:p>
          <a:p>
            <a:pPr lvl="2"/>
            <a:r>
              <a:t>Textebene 3</a:t>
            </a:r>
          </a:p>
          <a:p>
            <a:pPr lvl="3"/>
            <a:r>
              <a:t>Textebene 4</a:t>
            </a:r>
          </a:p>
          <a:p>
            <a:pPr lvl="4"/>
            <a:r>
              <a:t>Textebene 5</a:t>
            </a:r>
          </a:p>
        </p:txBody>
      </p:sp>
      <p:sp>
        <p:nvSpPr>
          <p:cNvPr id="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089843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A4AA9-F5B3-4A6A-80A8-3F6A79B9987C}"/>
              </a:ext>
            </a:extLst>
          </p:cNvPr>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a:extLst>
              <a:ext uri="{FF2B5EF4-FFF2-40B4-BE49-F238E27FC236}">
                <a16:creationId xmlns:a16="http://schemas.microsoft.com/office/drawing/2014/main" id="{1D494149-971B-4FDC-9C3A-0238856C4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a:extLst>
              <a:ext uri="{FF2B5EF4-FFF2-40B4-BE49-F238E27FC236}">
                <a16:creationId xmlns:a16="http://schemas.microsoft.com/office/drawing/2014/main" id="{191A5A27-1559-49E3-84D9-FA35F71DA945}"/>
              </a:ext>
            </a:extLst>
          </p:cNvPr>
          <p:cNvSpPr>
            <a:spLocks noGrp="1"/>
          </p:cNvSpPr>
          <p:nvPr>
            <p:ph type="dt" sz="half" idx="10"/>
          </p:nvPr>
        </p:nvSpPr>
        <p:spPr>
          <a:xfrm>
            <a:off x="838200" y="6356350"/>
            <a:ext cx="2743200" cy="365125"/>
          </a:xfrm>
          <a:prstGeom prst="rect">
            <a:avLst/>
          </a:prstGeom>
        </p:spPr>
        <p:txBody>
          <a:bodyPr/>
          <a:lstStyle/>
          <a:p>
            <a:fld id="{C52F53F0-2E8A-4FFB-97A1-CD61D4879CD1}" type="datetimeFigureOut">
              <a:rPr lang="de-DE" smtClean="0"/>
              <a:t>21.01.23</a:t>
            </a:fld>
            <a:endParaRPr lang="de-DE"/>
          </a:p>
        </p:txBody>
      </p:sp>
      <p:sp>
        <p:nvSpPr>
          <p:cNvPr id="5" name="Fußzeilenplatzhalter 4">
            <a:extLst>
              <a:ext uri="{FF2B5EF4-FFF2-40B4-BE49-F238E27FC236}">
                <a16:creationId xmlns:a16="http://schemas.microsoft.com/office/drawing/2014/main" id="{DE30F437-C052-4E66-95A8-CBADD1C682E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5C5D7123-7599-4C7A-9A3C-813A6881C004}"/>
              </a:ext>
            </a:extLst>
          </p:cNvPr>
          <p:cNvSpPr>
            <a:spLocks noGrp="1"/>
          </p:cNvSpPr>
          <p:nvPr>
            <p:ph type="sldNum" sz="quarter" idx="12"/>
          </p:nvPr>
        </p:nvSpPr>
        <p:spPr>
          <a:xfrm>
            <a:off x="8610600" y="6356350"/>
            <a:ext cx="2743200" cy="365125"/>
          </a:xfrm>
          <a:prstGeom prst="rect">
            <a:avLst/>
          </a:prstGeom>
        </p:spPr>
        <p:txBody>
          <a:bodyPr/>
          <a:lstStyle/>
          <a:p>
            <a:fld id="{0B48ECC5-EB32-4299-B748-56F561253AED}" type="slidenum">
              <a:rPr lang="de-DE" smtClean="0"/>
              <a:t>‹Nr.›</a:t>
            </a:fld>
            <a:endParaRPr lang="de-DE"/>
          </a:p>
        </p:txBody>
      </p:sp>
    </p:spTree>
    <p:extLst>
      <p:ext uri="{BB962C8B-B14F-4D97-AF65-F5344CB8AC3E}">
        <p14:creationId xmlns:p14="http://schemas.microsoft.com/office/powerpoint/2010/main" val="260808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3A6BB-E199-42FC-9F0C-CDBB7E1AC92B}"/>
              </a:ext>
            </a:extLst>
          </p:cNvPr>
          <p:cNvSpPr>
            <a:spLocks noGrp="1"/>
          </p:cNvSpPr>
          <p:nvPr>
            <p:ph type="title"/>
          </p:nvPr>
        </p:nvSpPr>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FCA92BF2-376C-4BD8-A5F1-870EC4A1FE6C}"/>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2B8301-D31A-411C-B6DD-6683941B4758}"/>
              </a:ext>
            </a:extLst>
          </p:cNvPr>
          <p:cNvSpPr>
            <a:spLocks noGrp="1"/>
          </p:cNvSpPr>
          <p:nvPr>
            <p:ph type="dt" sz="half" idx="10"/>
          </p:nvPr>
        </p:nvSpPr>
        <p:spPr>
          <a:xfrm>
            <a:off x="838200" y="6356350"/>
            <a:ext cx="2743200" cy="365125"/>
          </a:xfrm>
          <a:prstGeom prst="rect">
            <a:avLst/>
          </a:prstGeom>
        </p:spPr>
        <p:txBody>
          <a:bodyPr/>
          <a:lstStyle/>
          <a:p>
            <a:fld id="{C52F53F0-2E8A-4FFB-97A1-CD61D4879CD1}" type="datetimeFigureOut">
              <a:rPr lang="de-DE" smtClean="0"/>
              <a:t>21.01.23</a:t>
            </a:fld>
            <a:endParaRPr lang="de-DE"/>
          </a:p>
        </p:txBody>
      </p:sp>
      <p:sp>
        <p:nvSpPr>
          <p:cNvPr id="5" name="Fußzeilenplatzhalter 4">
            <a:extLst>
              <a:ext uri="{FF2B5EF4-FFF2-40B4-BE49-F238E27FC236}">
                <a16:creationId xmlns:a16="http://schemas.microsoft.com/office/drawing/2014/main" id="{AB9FBD18-2ACD-48E7-9BEC-1383C46CB335}"/>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4038CB19-E981-49AA-B75A-1E1A4CEFA751}"/>
              </a:ext>
            </a:extLst>
          </p:cNvPr>
          <p:cNvSpPr>
            <a:spLocks noGrp="1"/>
          </p:cNvSpPr>
          <p:nvPr>
            <p:ph type="sldNum" sz="quarter" idx="12"/>
          </p:nvPr>
        </p:nvSpPr>
        <p:spPr>
          <a:xfrm>
            <a:off x="8610600" y="6356350"/>
            <a:ext cx="2743200" cy="365125"/>
          </a:xfrm>
          <a:prstGeom prst="rect">
            <a:avLst/>
          </a:prstGeom>
        </p:spPr>
        <p:txBody>
          <a:bodyPr/>
          <a:lstStyle/>
          <a:p>
            <a:fld id="{0B48ECC5-EB32-4299-B748-56F561253AED}" type="slidenum">
              <a:rPr lang="de-DE" smtClean="0"/>
              <a:t>‹Nr.›</a:t>
            </a:fld>
            <a:endParaRPr lang="de-DE"/>
          </a:p>
        </p:txBody>
      </p:sp>
    </p:spTree>
    <p:extLst>
      <p:ext uri="{BB962C8B-B14F-4D97-AF65-F5344CB8AC3E}">
        <p14:creationId xmlns:p14="http://schemas.microsoft.com/office/powerpoint/2010/main" val="9193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82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333A7E3-2601-4D1F-9F42-CE3819F6DB25}"/>
              </a:ext>
            </a:extLst>
          </p:cNvPr>
          <p:cNvSpPr>
            <a:spLocks noGrp="1"/>
          </p:cNvSpPr>
          <p:nvPr>
            <p:ph idx="1"/>
          </p:nvPr>
        </p:nvSpPr>
        <p:spPr>
          <a:xfrm>
            <a:off x="838200" y="1123720"/>
            <a:ext cx="10515600" cy="4754566"/>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itelplatzhalter 1">
            <a:extLst>
              <a:ext uri="{FF2B5EF4-FFF2-40B4-BE49-F238E27FC236}">
                <a16:creationId xmlns:a16="http://schemas.microsoft.com/office/drawing/2014/main" id="{DB91ABD6-46A0-BE34-2205-C505224E59E5}"/>
              </a:ext>
            </a:extLst>
          </p:cNvPr>
          <p:cNvSpPr>
            <a:spLocks noGrp="1"/>
          </p:cNvSpPr>
          <p:nvPr>
            <p:ph type="title"/>
          </p:nvPr>
        </p:nvSpPr>
        <p:spPr>
          <a:xfrm>
            <a:off x="220392" y="152082"/>
            <a:ext cx="8806779" cy="701402"/>
          </a:xfrm>
          <a:prstGeom prst="rect">
            <a:avLst/>
          </a:prstGeom>
        </p:spPr>
        <p:txBody>
          <a:bodyPr vert="horz" lIns="91440" tIns="45720" rIns="91440" bIns="45720" rtlCol="0" anchor="ctr">
            <a:noAutofit/>
          </a:bodyPr>
          <a:lstStyle/>
          <a:p>
            <a:r>
              <a:rPr lang="de-DE" dirty="0"/>
              <a:t>Titelmasterformat durch Klicken bearbeiten</a:t>
            </a:r>
          </a:p>
        </p:txBody>
      </p:sp>
    </p:spTree>
    <p:extLst>
      <p:ext uri="{BB962C8B-B14F-4D97-AF65-F5344CB8AC3E}">
        <p14:creationId xmlns:p14="http://schemas.microsoft.com/office/powerpoint/2010/main" val="70883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6E54D-AF16-4AD6-A9B2-882F105EBDDC}"/>
              </a:ext>
            </a:extLst>
          </p:cNvPr>
          <p:cNvSpPr>
            <a:spLocks noGrp="1"/>
          </p:cNvSpPr>
          <p:nvPr>
            <p:ph type="ctrTitle"/>
          </p:nvPr>
        </p:nvSpPr>
        <p:spPr>
          <a:xfrm>
            <a:off x="1550125" y="1435872"/>
            <a:ext cx="9144000" cy="2387600"/>
          </a:xfrm>
        </p:spPr>
        <p:txBody>
          <a:bodyPr anchor="b"/>
          <a:lstStyle>
            <a:lvl1pPr algn="ctr">
              <a:defRPr sz="6000"/>
            </a:lvl1pPr>
          </a:lstStyle>
          <a:p>
            <a:r>
              <a:rPr lang="de-DE"/>
              <a:t>Titelmasterformat durch Klicken bearbeiten</a:t>
            </a:r>
          </a:p>
        </p:txBody>
      </p:sp>
      <p:sp>
        <p:nvSpPr>
          <p:cNvPr id="3" name="Untertitel 2">
            <a:extLst>
              <a:ext uri="{FF2B5EF4-FFF2-40B4-BE49-F238E27FC236}">
                <a16:creationId xmlns:a16="http://schemas.microsoft.com/office/drawing/2014/main" id="{E1B938AA-0FCE-4940-A77E-22BF359D213B}"/>
              </a:ext>
            </a:extLst>
          </p:cNvPr>
          <p:cNvSpPr>
            <a:spLocks noGrp="1"/>
          </p:cNvSpPr>
          <p:nvPr>
            <p:ph type="subTitle" idx="1"/>
          </p:nvPr>
        </p:nvSpPr>
        <p:spPr>
          <a:xfrm>
            <a:off x="1550125" y="391554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2904639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DE739-F3E8-4AA8-B266-DCB620FA5721}"/>
              </a:ext>
            </a:extLst>
          </p:cNvPr>
          <p:cNvSpPr>
            <a:spLocks noGrp="1"/>
          </p:cNvSpPr>
          <p:nvPr>
            <p:ph type="title"/>
          </p:nvPr>
        </p:nvSpPr>
        <p:spPr>
          <a:xfrm>
            <a:off x="838200" y="1383166"/>
            <a:ext cx="10515600" cy="2852737"/>
          </a:xfrm>
        </p:spPr>
        <p:txBody>
          <a:bodyPr anchor="b"/>
          <a:lstStyle>
            <a:lvl1pPr>
              <a:defRPr sz="6000"/>
            </a:lvl1pPr>
          </a:lstStyle>
          <a:p>
            <a:r>
              <a:rPr lang="de-DE"/>
              <a:t>Titelmasterformat durch Klicken bearbeiten</a:t>
            </a:r>
          </a:p>
        </p:txBody>
      </p:sp>
      <p:sp>
        <p:nvSpPr>
          <p:cNvPr id="3" name="Textplatzhalter 2">
            <a:extLst>
              <a:ext uri="{FF2B5EF4-FFF2-40B4-BE49-F238E27FC236}">
                <a16:creationId xmlns:a16="http://schemas.microsoft.com/office/drawing/2014/main" id="{729B51C9-7E34-4FEA-A3D5-169333ADF10B}"/>
              </a:ext>
            </a:extLst>
          </p:cNvPr>
          <p:cNvSpPr>
            <a:spLocks noGrp="1"/>
          </p:cNvSpPr>
          <p:nvPr>
            <p:ph type="body" idx="1"/>
          </p:nvPr>
        </p:nvSpPr>
        <p:spPr>
          <a:xfrm>
            <a:off x="838200" y="4641715"/>
            <a:ext cx="10515600" cy="132801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Tree>
    <p:extLst>
      <p:ext uri="{BB962C8B-B14F-4D97-AF65-F5344CB8AC3E}">
        <p14:creationId xmlns:p14="http://schemas.microsoft.com/office/powerpoint/2010/main" val="321812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49A53-5AAD-478E-9CD3-17B3726D6571}"/>
              </a:ext>
            </a:extLst>
          </p:cNvPr>
          <p:cNvSpPr>
            <a:spLocks noGrp="1"/>
          </p:cNvSpPr>
          <p:nvPr>
            <p:ph type="title"/>
          </p:nvPr>
        </p:nvSpPr>
        <p:spPr>
          <a:xfrm>
            <a:off x="838200" y="1394235"/>
            <a:ext cx="10515600" cy="701402"/>
          </a:xfrm>
        </p:spPr>
        <p:txBody>
          <a:bodyPr/>
          <a:lstStyle/>
          <a:p>
            <a:r>
              <a:rPr lang="de-DE"/>
              <a:t>Titelmasterformat durch Klicken bearbeiten</a:t>
            </a:r>
          </a:p>
        </p:txBody>
      </p:sp>
      <p:sp>
        <p:nvSpPr>
          <p:cNvPr id="3" name="Inhaltsplatzhalter 2">
            <a:extLst>
              <a:ext uri="{FF2B5EF4-FFF2-40B4-BE49-F238E27FC236}">
                <a16:creationId xmlns:a16="http://schemas.microsoft.com/office/drawing/2014/main" id="{F5AF2E0E-1096-4E71-8682-F5F2B84456AD}"/>
              </a:ext>
            </a:extLst>
          </p:cNvPr>
          <p:cNvSpPr>
            <a:spLocks noGrp="1"/>
          </p:cNvSpPr>
          <p:nvPr>
            <p:ph sz="half" idx="1"/>
          </p:nvPr>
        </p:nvSpPr>
        <p:spPr>
          <a:xfrm>
            <a:off x="838200" y="2230574"/>
            <a:ext cx="5181600" cy="368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09C6A1F-AB38-45B2-87E5-11512F617089}"/>
              </a:ext>
            </a:extLst>
          </p:cNvPr>
          <p:cNvSpPr>
            <a:spLocks noGrp="1"/>
          </p:cNvSpPr>
          <p:nvPr>
            <p:ph sz="half" idx="2"/>
          </p:nvPr>
        </p:nvSpPr>
        <p:spPr>
          <a:xfrm>
            <a:off x="6172200" y="2230574"/>
            <a:ext cx="5181600" cy="36869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9821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94E5C-25CA-40FD-84C0-9F3DBCD5FF7C}"/>
              </a:ext>
            </a:extLst>
          </p:cNvPr>
          <p:cNvSpPr>
            <a:spLocks noGrp="1"/>
          </p:cNvSpPr>
          <p:nvPr>
            <p:ph type="title"/>
          </p:nvPr>
        </p:nvSpPr>
        <p:spPr>
          <a:xfrm>
            <a:off x="838200" y="1384663"/>
            <a:ext cx="10515600" cy="710974"/>
          </a:xfrm>
        </p:spPr>
        <p:txBody>
          <a:bodyPr/>
          <a:lstStyle/>
          <a:p>
            <a:r>
              <a:rPr lang="de-DE"/>
              <a:t>Titelmasterformat durch Klicken bearbeiten</a:t>
            </a:r>
          </a:p>
        </p:txBody>
      </p:sp>
      <p:sp>
        <p:nvSpPr>
          <p:cNvPr id="3" name="Textplatzhalter 2">
            <a:extLst>
              <a:ext uri="{FF2B5EF4-FFF2-40B4-BE49-F238E27FC236}">
                <a16:creationId xmlns:a16="http://schemas.microsoft.com/office/drawing/2014/main" id="{C5050927-E027-4946-9D9C-556AAC6A8908}"/>
              </a:ext>
            </a:extLst>
          </p:cNvPr>
          <p:cNvSpPr>
            <a:spLocks noGrp="1"/>
          </p:cNvSpPr>
          <p:nvPr>
            <p:ph type="body" idx="1"/>
          </p:nvPr>
        </p:nvSpPr>
        <p:spPr>
          <a:xfrm>
            <a:off x="838200" y="2262324"/>
            <a:ext cx="5157787"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447CF408-DC45-4564-A672-B13FD328DC6C}"/>
              </a:ext>
            </a:extLst>
          </p:cNvPr>
          <p:cNvSpPr>
            <a:spLocks noGrp="1"/>
          </p:cNvSpPr>
          <p:nvPr>
            <p:ph sz="half" idx="2"/>
          </p:nvPr>
        </p:nvSpPr>
        <p:spPr>
          <a:xfrm>
            <a:off x="838200" y="2910024"/>
            <a:ext cx="5157787" cy="309889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87A9FB1-4A79-4660-9C8D-45B0CFDE7713}"/>
              </a:ext>
            </a:extLst>
          </p:cNvPr>
          <p:cNvSpPr>
            <a:spLocks noGrp="1"/>
          </p:cNvSpPr>
          <p:nvPr>
            <p:ph type="body" sz="quarter" idx="3"/>
          </p:nvPr>
        </p:nvSpPr>
        <p:spPr>
          <a:xfrm>
            <a:off x="6170612" y="2262324"/>
            <a:ext cx="518318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5795E703-7F96-457C-A8DD-90472AF8CCF1}"/>
              </a:ext>
            </a:extLst>
          </p:cNvPr>
          <p:cNvSpPr>
            <a:spLocks noGrp="1"/>
          </p:cNvSpPr>
          <p:nvPr>
            <p:ph sz="quarter" idx="4"/>
          </p:nvPr>
        </p:nvSpPr>
        <p:spPr>
          <a:xfrm>
            <a:off x="6170612" y="2910024"/>
            <a:ext cx="5183188" cy="309889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0624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907A5-0B1A-49BB-B0C6-98181B9AB2AB}"/>
              </a:ext>
            </a:extLst>
          </p:cNvPr>
          <p:cNvSpPr>
            <a:spLocks noGrp="1"/>
          </p:cNvSpPr>
          <p:nvPr>
            <p:ph type="title"/>
          </p:nvPr>
        </p:nvSpPr>
        <p:spPr>
          <a:xfrm>
            <a:off x="838200" y="1436914"/>
            <a:ext cx="3932237" cy="1600200"/>
          </a:xfrm>
        </p:spPr>
        <p:txBody>
          <a:bodyPr anchor="b"/>
          <a:lstStyle>
            <a:lvl1pPr>
              <a:defRPr sz="3200"/>
            </a:lvl1pPr>
          </a:lstStyle>
          <a:p>
            <a:r>
              <a:rPr lang="de-DE"/>
              <a:t>Titelmasterformat durch Klicken bearbeiten</a:t>
            </a:r>
          </a:p>
        </p:txBody>
      </p:sp>
      <p:sp>
        <p:nvSpPr>
          <p:cNvPr id="3" name="Inhaltsplatzhalter 2">
            <a:extLst>
              <a:ext uri="{FF2B5EF4-FFF2-40B4-BE49-F238E27FC236}">
                <a16:creationId xmlns:a16="http://schemas.microsoft.com/office/drawing/2014/main" id="{AF54C253-0D84-4943-A845-319C98F70939}"/>
              </a:ext>
            </a:extLst>
          </p:cNvPr>
          <p:cNvSpPr>
            <a:spLocks noGrp="1"/>
          </p:cNvSpPr>
          <p:nvPr>
            <p:ph idx="1"/>
          </p:nvPr>
        </p:nvSpPr>
        <p:spPr>
          <a:xfrm>
            <a:off x="5183188" y="1449977"/>
            <a:ext cx="6172200" cy="44110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17E4B53-B013-43FB-93C7-DF4F6F713268}"/>
              </a:ext>
            </a:extLst>
          </p:cNvPr>
          <p:cNvSpPr>
            <a:spLocks noGrp="1"/>
          </p:cNvSpPr>
          <p:nvPr>
            <p:ph type="body" sz="half" idx="2"/>
          </p:nvPr>
        </p:nvSpPr>
        <p:spPr>
          <a:xfrm>
            <a:off x="839788" y="3050176"/>
            <a:ext cx="3932237" cy="28188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2302676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79BE0-F15B-4093-89CA-0E661F0D0177}"/>
              </a:ext>
            </a:extLst>
          </p:cNvPr>
          <p:cNvSpPr>
            <a:spLocks noGrp="1"/>
          </p:cNvSpPr>
          <p:nvPr>
            <p:ph type="title"/>
          </p:nvPr>
        </p:nvSpPr>
        <p:spPr>
          <a:xfrm>
            <a:off x="839788" y="1476103"/>
            <a:ext cx="3932237" cy="1600200"/>
          </a:xfrm>
        </p:spPr>
        <p:txBody>
          <a:bodyPr anchor="b"/>
          <a:lstStyle>
            <a:lvl1pPr>
              <a:defRPr sz="3200"/>
            </a:lvl1pPr>
          </a:lstStyle>
          <a:p>
            <a:r>
              <a:rPr lang="de-DE"/>
              <a:t>Titelmasterformat durch Klicken bearbeiten</a:t>
            </a:r>
          </a:p>
        </p:txBody>
      </p:sp>
      <p:sp>
        <p:nvSpPr>
          <p:cNvPr id="3" name="Bildplatzhalter 2">
            <a:extLst>
              <a:ext uri="{FF2B5EF4-FFF2-40B4-BE49-F238E27FC236}">
                <a16:creationId xmlns:a16="http://schemas.microsoft.com/office/drawing/2014/main" id="{67EB17FC-4ECA-460E-95DA-E9C6F466363C}"/>
              </a:ext>
            </a:extLst>
          </p:cNvPr>
          <p:cNvSpPr>
            <a:spLocks noGrp="1"/>
          </p:cNvSpPr>
          <p:nvPr>
            <p:ph type="pic" idx="1"/>
          </p:nvPr>
        </p:nvSpPr>
        <p:spPr>
          <a:xfrm>
            <a:off x="5183188" y="1476103"/>
            <a:ext cx="6172200" cy="43849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3F89445-E7B4-442E-A902-47C06753C6CE}"/>
              </a:ext>
            </a:extLst>
          </p:cNvPr>
          <p:cNvSpPr>
            <a:spLocks noGrp="1"/>
          </p:cNvSpPr>
          <p:nvPr>
            <p:ph type="body" sz="half" idx="2"/>
          </p:nvPr>
        </p:nvSpPr>
        <p:spPr>
          <a:xfrm>
            <a:off x="839788" y="3076302"/>
            <a:ext cx="3932237" cy="27926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214478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EFE19B5-B723-46FB-8DDE-2ED9C7D4927B}"/>
              </a:ext>
            </a:extLst>
          </p:cNvPr>
          <p:cNvSpPr>
            <a:spLocks noGrp="1"/>
          </p:cNvSpPr>
          <p:nvPr>
            <p:ph type="title"/>
          </p:nvPr>
        </p:nvSpPr>
        <p:spPr>
          <a:xfrm>
            <a:off x="220392" y="152082"/>
            <a:ext cx="8806779" cy="701402"/>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a:extLst>
              <a:ext uri="{FF2B5EF4-FFF2-40B4-BE49-F238E27FC236}">
                <a16:creationId xmlns:a16="http://schemas.microsoft.com/office/drawing/2014/main" id="{EABAE6D3-2F68-4852-939F-4902C63758B0}"/>
              </a:ext>
            </a:extLst>
          </p:cNvPr>
          <p:cNvSpPr>
            <a:spLocks noGrp="1"/>
          </p:cNvSpPr>
          <p:nvPr>
            <p:ph type="body" idx="1"/>
          </p:nvPr>
        </p:nvSpPr>
        <p:spPr>
          <a:xfrm>
            <a:off x="220392" y="1150405"/>
            <a:ext cx="11133408" cy="4845446"/>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cxnSp>
        <p:nvCxnSpPr>
          <p:cNvPr id="7" name="Gerader Verbinder 6">
            <a:extLst>
              <a:ext uri="{FF2B5EF4-FFF2-40B4-BE49-F238E27FC236}">
                <a16:creationId xmlns:a16="http://schemas.microsoft.com/office/drawing/2014/main" id="{898CC1C5-0E96-48E2-9A22-104899EEBF4D}"/>
              </a:ext>
            </a:extLst>
          </p:cNvPr>
          <p:cNvCxnSpPr/>
          <p:nvPr userDrawn="1"/>
        </p:nvCxnSpPr>
        <p:spPr>
          <a:xfrm>
            <a:off x="0" y="723438"/>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9696EB5E-EAA5-443B-816A-80D4B6577629}"/>
              </a:ext>
            </a:extLst>
          </p:cNvPr>
          <p:cNvCxnSpPr/>
          <p:nvPr userDrawn="1"/>
        </p:nvCxnSpPr>
        <p:spPr>
          <a:xfrm>
            <a:off x="0" y="647505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p:cNvSpPr txBox="1"/>
          <p:nvPr userDrawn="1"/>
        </p:nvSpPr>
        <p:spPr>
          <a:xfrm>
            <a:off x="2475073" y="6513374"/>
            <a:ext cx="7241854" cy="276999"/>
          </a:xfrm>
          <a:prstGeom prst="rect">
            <a:avLst/>
          </a:prstGeom>
          <a:noFill/>
        </p:spPr>
        <p:txBody>
          <a:bodyPr wrap="square" rtlCol="0">
            <a:spAutoFit/>
          </a:bodyPr>
          <a:lstStyle/>
          <a:p>
            <a:pPr algn="ctr"/>
            <a:r>
              <a:rPr lang="de-DE" sz="1200" kern="1200" dirty="0">
                <a:solidFill>
                  <a:schemeClr val="tx1">
                    <a:tint val="75000"/>
                  </a:schemeClr>
                </a:solidFill>
                <a:latin typeface="+mn-lt"/>
                <a:ea typeface="+mn-ea"/>
                <a:cs typeface="+mn-cs"/>
              </a:rPr>
              <a:t>Auf die Dosis kommt es an - Programmierung einer schrittmotorbetriebenen Spritzenpumpe</a:t>
            </a:r>
          </a:p>
        </p:txBody>
      </p:sp>
      <p:sp>
        <p:nvSpPr>
          <p:cNvPr id="18" name="Textfeld 17"/>
          <p:cNvSpPr txBox="1"/>
          <p:nvPr userDrawn="1"/>
        </p:nvSpPr>
        <p:spPr>
          <a:xfrm>
            <a:off x="11353800" y="6475618"/>
            <a:ext cx="543232" cy="276999"/>
          </a:xfrm>
          <a:prstGeom prst="rect">
            <a:avLst/>
          </a:prstGeom>
          <a:noFill/>
        </p:spPr>
        <p:txBody>
          <a:bodyPr wrap="square" rtlCol="0">
            <a:spAutoFit/>
          </a:bodyPr>
          <a:lstStyle/>
          <a:p>
            <a:pPr marL="0" algn="r" defTabSz="914400" rtl="0" eaLnBrk="1" latinLnBrk="0" hangingPunct="1"/>
            <a:fld id="{DB2FE70C-FDFE-2846-9CEB-D11A2086E1D8}" type="slidenum">
              <a:rPr lang="de-DE" sz="1200" kern="1200" smtClean="0">
                <a:solidFill>
                  <a:schemeClr val="tx1">
                    <a:tint val="75000"/>
                  </a:schemeClr>
                </a:solidFill>
                <a:latin typeface="+mn-lt"/>
                <a:ea typeface="+mn-ea"/>
                <a:cs typeface="+mn-cs"/>
              </a:rPr>
              <a:pPr marL="0" algn="r" defTabSz="914400" rtl="0" eaLnBrk="1" latinLnBrk="0" hangingPunct="1"/>
              <a:t>‹Nr.›</a:t>
            </a:fld>
            <a:endParaRPr lang="de-DE" sz="1200" kern="1200" dirty="0">
              <a:solidFill>
                <a:schemeClr val="tx1">
                  <a:tint val="75000"/>
                </a:schemeClr>
              </a:solidFill>
              <a:latin typeface="+mn-lt"/>
              <a:ea typeface="+mn-ea"/>
              <a:cs typeface="+mn-cs"/>
            </a:endParaRPr>
          </a:p>
        </p:txBody>
      </p:sp>
      <p:pic>
        <p:nvPicPr>
          <p:cNvPr id="4" name="Bild 14">
            <a:extLst>
              <a:ext uri="{FF2B5EF4-FFF2-40B4-BE49-F238E27FC236}">
                <a16:creationId xmlns:a16="http://schemas.microsoft.com/office/drawing/2014/main" id="{917224E6-CCAA-2FF4-CA28-00CF9E03E7C4}"/>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341391" y="124081"/>
            <a:ext cx="1180681" cy="533404"/>
          </a:xfrm>
          <a:prstGeom prst="rect">
            <a:avLst/>
          </a:prstGeom>
        </p:spPr>
      </p:pic>
      <p:pic>
        <p:nvPicPr>
          <p:cNvPr id="5" name="Grafik 4">
            <a:extLst>
              <a:ext uri="{FF2B5EF4-FFF2-40B4-BE49-F238E27FC236}">
                <a16:creationId xmlns:a16="http://schemas.microsoft.com/office/drawing/2014/main" id="{4828BE0D-D813-C2DB-D384-DAC26DA56335}"/>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t="28543" b="28812"/>
          <a:stretch/>
        </p:blipFill>
        <p:spPr>
          <a:xfrm>
            <a:off x="10522072" y="70156"/>
            <a:ext cx="1449536" cy="602200"/>
          </a:xfrm>
          <a:prstGeom prst="rect">
            <a:avLst/>
          </a:prstGeom>
        </p:spPr>
      </p:pic>
    </p:spTree>
    <p:extLst>
      <p:ext uri="{BB962C8B-B14F-4D97-AF65-F5344CB8AC3E}">
        <p14:creationId xmlns:p14="http://schemas.microsoft.com/office/powerpoint/2010/main" val="53905956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0" r:id="rId3"/>
    <p:sldLayoutId id="2147483649" r:id="rId4"/>
    <p:sldLayoutId id="2147483651" r:id="rId5"/>
    <p:sldLayoutId id="2147483652" r:id="rId6"/>
    <p:sldLayoutId id="2147483653" r:id="rId7"/>
    <p:sldLayoutId id="2147483656" r:id="rId8"/>
    <p:sldLayoutId id="2147483657" r:id="rId9"/>
    <p:sldLayoutId id="2147483658" r:id="rId10"/>
    <p:sldLayoutId id="2147483659" r:id="rId11"/>
    <p:sldLayoutId id="2147483663" r:id="rId12"/>
    <p:sldLayoutId id="2147483664" r:id="rId13"/>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760719E-7756-417D-AB85-C4D922BFC7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de-DE"/>
          </a:p>
        </p:txBody>
      </p:sp>
      <p:sp>
        <p:nvSpPr>
          <p:cNvPr id="3" name="Textplatzhalter 2">
            <a:extLst>
              <a:ext uri="{FF2B5EF4-FFF2-40B4-BE49-F238E27FC236}">
                <a16:creationId xmlns:a16="http://schemas.microsoft.com/office/drawing/2014/main" id="{B1366CB8-C6D8-4DA8-98AF-523D75EA31C8}"/>
              </a:ext>
            </a:extLst>
          </p:cNvPr>
          <p:cNvSpPr>
            <a:spLocks noGrp="1"/>
          </p:cNvSpPr>
          <p:nvPr>
            <p:ph type="body" idx="1"/>
          </p:nvPr>
        </p:nvSpPr>
        <p:spPr>
          <a:xfrm>
            <a:off x="838200" y="1825625"/>
            <a:ext cx="7463971" cy="482146"/>
          </a:xfrm>
          <a:prstGeom prst="rect">
            <a:avLst/>
          </a:prstGeom>
        </p:spPr>
        <p:txBody>
          <a:bodyPr vert="horz" lIns="91440" tIns="45720" rIns="91440" bIns="45720" rtlCol="0">
            <a:normAutofit/>
          </a:bodyPr>
          <a:lstStyle/>
          <a:p>
            <a:pPr lvl="0"/>
            <a:endParaRPr lang="de-DE"/>
          </a:p>
        </p:txBody>
      </p:sp>
    </p:spTree>
    <p:extLst>
      <p:ext uri="{BB962C8B-B14F-4D97-AF65-F5344CB8AC3E}">
        <p14:creationId xmlns:p14="http://schemas.microsoft.com/office/powerpoint/2010/main" val="305430989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b="1" u="sng" kern="1200">
          <a:solidFill>
            <a:schemeClr val="bg1">
              <a:lumMod val="95000"/>
            </a:schemeClr>
          </a:solidFill>
          <a:effectLst>
            <a:outerShdw blurRad="38100" dist="38100" dir="2700000" algn="tl">
              <a:srgbClr val="000000">
                <a:alpha val="43137"/>
              </a:srgbClr>
            </a:outerShdw>
          </a:effectLst>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i="1" kern="1200">
          <a:solidFill>
            <a:schemeClr val="bg1">
              <a:lumMod val="95000"/>
            </a:schemeClr>
          </a:solidFill>
          <a:latin typeface="+mn-lt"/>
          <a:ea typeface="+mn-ea"/>
          <a:cs typeface="+mn-cs"/>
          <a:sym typeface="Wingdings" panose="05000000000000000000" pitchFamily="2" charset="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bbraun.de/de/products/b219/perfusor-compactplus.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hyperlink" Target="http://www.lab.open-roberta.de/" TargetMode="Externa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hyperlink" Target="https://pixabay.com/de/gl%C3%BChbirne-elektrisches-licht-31254/"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pixabay.com/de/gl%C3%BChbirne-elektrisches-licht-31254/"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hyperlink" Target="https://pixabay.com/de/gl%C3%BChbirne-elektrisches-licht-31254/"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pixabay.com/de/gl%C3%BChbirne-elektrisches-licht-31254/" TargetMode="External"/><Relationship Id="rId5" Type="http://schemas.openxmlformats.org/officeDocument/2006/relationships/image" Target="../media/image28.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pixabay.com/de/gl%C3%BChbirne-elektrisches-licht-31254/" TargetMode="Externa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hyperlink" Target="https://www.youtube.com/watch?v=rIhNzd4_IHA&amp;t=10s" TargetMode="External"/><Relationship Id="rId3" Type="http://schemas.openxmlformats.org/officeDocument/2006/relationships/hyperlink" Target="https://www.youtube.com/watch?v=lVy97Ag7JHE" TargetMode="External"/><Relationship Id="rId7" Type="http://schemas.openxmlformats.org/officeDocument/2006/relationships/hyperlink" Target="https://www.youtube.com/watch?v=jLVe3yMitIM" TargetMode="External"/><Relationship Id="rId2" Type="http://schemas.openxmlformats.org/officeDocument/2006/relationships/hyperlink" Target="https://www.bronkhorst.com/de-de/blogbeitrage/kalibrierung-von-infusionspumpen-zeitsparend-und-hochgenau/" TargetMode="External"/><Relationship Id="rId1" Type="http://schemas.openxmlformats.org/officeDocument/2006/relationships/slideLayout" Target="../slideLayouts/slideLayout3.xml"/><Relationship Id="rId6" Type="http://schemas.openxmlformats.org/officeDocument/2006/relationships/hyperlink" Target="https://ms-my.facebook.com/100057305445855/videos/713235582674226/?__so__=permalink" TargetMode="External"/><Relationship Id="rId5" Type="http://schemas.openxmlformats.org/officeDocument/2006/relationships/hyperlink" Target="https://www.procamed.ch/products/Infusionstherapie/index.php?id=2365" TargetMode="External"/><Relationship Id="rId4" Type="http://schemas.openxmlformats.org/officeDocument/2006/relationships/hyperlink" Target="https://nerdfallmedizin.blog/2019/11/09/perfusoren-in-der-notfallmedizin/" TargetMode="External"/><Relationship Id="rId9" Type="http://schemas.openxmlformats.org/officeDocument/2006/relationships/hyperlink" Target="https://www.youtube.com/watch?v=9eelQAbdFs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de.wikipedia.org/wiki/Pharmakologie" TargetMode="External"/><Relationship Id="rId3" Type="http://schemas.openxmlformats.org/officeDocument/2006/relationships/hyperlink" Target="https://de.wikipedia.org/wiki/Effektivdosis" TargetMode="External"/><Relationship Id="rId7" Type="http://schemas.openxmlformats.org/officeDocument/2006/relationships/hyperlink" Target="https://de.wikipedia.org/wiki/Injektion_(Medizin)" TargetMode="External"/><Relationship Id="rId2" Type="http://schemas.openxmlformats.org/officeDocument/2006/relationships/hyperlink" Target="https://de.wikipedia.org/wiki/Latein" TargetMode="External"/><Relationship Id="rId1" Type="http://schemas.openxmlformats.org/officeDocument/2006/relationships/slideLayout" Target="../slideLayouts/slideLayout3.xml"/><Relationship Id="rId6" Type="http://schemas.openxmlformats.org/officeDocument/2006/relationships/hyperlink" Target="https://de.wikipedia.org/wiki/Intrathekal" TargetMode="External"/><Relationship Id="rId11" Type="http://schemas.openxmlformats.org/officeDocument/2006/relationships/hyperlink" Target="https://de.wikipedia.org/wiki/Bolus_(Medizin)" TargetMode="External"/><Relationship Id="rId5" Type="http://schemas.openxmlformats.org/officeDocument/2006/relationships/hyperlink" Target="https://de.wikipedia.org/wiki/Intramuskul%C3%A4re_Injektion" TargetMode="External"/><Relationship Id="rId10" Type="http://schemas.openxmlformats.org/officeDocument/2006/relationships/hyperlink" Target="https://de.wikipedia.org/wiki/Dosis-Wirkungs-Kurve" TargetMode="External"/><Relationship Id="rId4" Type="http://schemas.openxmlformats.org/officeDocument/2006/relationships/hyperlink" Target="https://de.wikipedia.org/wiki/Intraven%C3%B6s" TargetMode="External"/><Relationship Id="rId9" Type="http://schemas.openxmlformats.org/officeDocument/2006/relationships/hyperlink" Target="https://de.wikipedia.org/wiki/Wirkstof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mth-medical.com/glossar/spritzenpumpe/" TargetMode="External"/><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hyperlink" Target="https://www.bbraun.de/de/products/b219/perfusor-compactplus.html" TargetMode="External"/><Relationship Id="rId5" Type="http://schemas.openxmlformats.org/officeDocument/2006/relationships/image" Target="../media/image64.jpeg"/><Relationship Id="rId4" Type="http://schemas.openxmlformats.org/officeDocument/2006/relationships/hyperlink" Target="https://www.medicalexpo.de/prod/micrel-medical-devices/product-69404-505759.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mth-medical.com/glossar/spritzenpumpe/" TargetMode="External"/><Relationship Id="rId1" Type="http://schemas.openxmlformats.org/officeDocument/2006/relationships/slideLayout" Target="../slideLayouts/slideLayout3.xml"/><Relationship Id="rId4" Type="http://schemas.openxmlformats.org/officeDocument/2006/relationships/hyperlink" Target="https://www.bbraunusa.com/en/products-and-therapies/infusion-therapy/integrated-automated-infusion-platform.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studieren.de/medizintechnik.hochschulliste.t-0.c-511.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hyperlink" Target="http://frankshospitalworkshop.com/equipment/documents/infusion_pumps/service_manuals/B.Braun_Perfusor_fm_(MFC)_-_Service_Anleitung.pdf" TargetMode="External"/><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3" Type="http://schemas.openxmlformats.org/officeDocument/2006/relationships/hyperlink" Target="https://web.arbeitsagentur.de/berufenet/beruf/6047"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hyperlink" Target="http://frankshospitalworkshop.com/equipment/documents/infusion_pumps/service_manuals/B.Braun_Perfusor_fm_(MFC)_-_Service_Anleitung.pdf" TargetMode="External"/><Relationship Id="rId2" Type="http://schemas.openxmlformats.org/officeDocument/2006/relationships/hyperlink" Target="https://www.bbraun.de/de/products/b0/perfusor-space.html" TargetMode="External"/><Relationship Id="rId1" Type="http://schemas.openxmlformats.org/officeDocument/2006/relationships/slideLayout" Target="../slideLayouts/slideLayout3.xml"/><Relationship Id="rId5" Type="http://schemas.openxmlformats.org/officeDocument/2006/relationships/image" Target="../media/image69.tiff"/><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2.gif"/><Relationship Id="rId4" Type="http://schemas.openxmlformats.org/officeDocument/2006/relationships/hyperlink" Target="http://commons.wikimedia.org/wiki/File:Schrittmotorfoto.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2.gif"/></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hyperlink" Target="https://pixabay.com/de/gl%C3%BChbirne-elektrisches-licht-31254/"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6.png"/><Relationship Id="rId1" Type="http://schemas.openxmlformats.org/officeDocument/2006/relationships/slideLayout" Target="../slideLayouts/slideLayout3.xml"/><Relationship Id="rId4" Type="http://schemas.openxmlformats.org/officeDocument/2006/relationships/hyperlink" Target="https://pixabay.com/de/gl%C3%BChbirne-elektrisches-licht-31254/"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5" Type="http://schemas.openxmlformats.org/officeDocument/2006/relationships/hyperlink" Target="https://pixabay.com/de/gl%C3%BChbirne-elektrisches-licht-31254/" TargetMode="Externa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pixabay.com/de/gl%C3%BChbirne-elektrisches-licht-31254/" TargetMode="Externa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emf"/><Relationship Id="rId10" Type="http://schemas.openxmlformats.org/officeDocument/2006/relationships/image" Target="../media/image14.png"/><Relationship Id="rId4" Type="http://schemas.openxmlformats.org/officeDocument/2006/relationships/image" Target="../media/image9.emf"/><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hyperlink" Target="https://pixabay.com/de/gl%C3%BChbirne-elektrisches-licht-31254/" TargetMode="External"/><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sv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9.sv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9.png"/><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JPG"/></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image" Target="../media/image125.png"/></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19.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png"/><Relationship Id="rId24" Type="http://schemas.openxmlformats.org/officeDocument/2006/relationships/image" Target="../media/image148.png"/><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3.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71.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6EA62923-7AFA-B94D-B7A5-2BE52B502B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7981" y="1480089"/>
            <a:ext cx="7495927" cy="3033238"/>
          </a:xfrm>
          <a:prstGeom prst="rect">
            <a:avLst/>
          </a:prstGeom>
        </p:spPr>
      </p:pic>
      <p:sp>
        <p:nvSpPr>
          <p:cNvPr id="142" name="Auf die Dosis kommt es an"/>
          <p:cNvSpPr txBox="1">
            <a:spLocks noGrp="1"/>
          </p:cNvSpPr>
          <p:nvPr>
            <p:ph type="ctrTitle"/>
          </p:nvPr>
        </p:nvSpPr>
        <p:spPr>
          <a:xfrm>
            <a:off x="2416967" y="1201450"/>
            <a:ext cx="8258378" cy="759023"/>
          </a:xfrm>
          <a:prstGeom prst="rect">
            <a:avLst/>
          </a:prstGeom>
        </p:spPr>
        <p:txBody>
          <a:bodyPr anchor="t"/>
          <a:lstStyle>
            <a:lvl1pPr>
              <a:defRPr sz="6000"/>
            </a:lvl1pPr>
          </a:lstStyle>
          <a:p>
            <a:r>
              <a:rPr dirty="0"/>
              <a:t>Auf die </a:t>
            </a:r>
            <a:r>
              <a:rPr dirty="0" err="1"/>
              <a:t>Dosis</a:t>
            </a:r>
            <a:r>
              <a:rPr dirty="0"/>
              <a:t> </a:t>
            </a:r>
            <a:r>
              <a:rPr dirty="0" err="1"/>
              <a:t>kommt</a:t>
            </a:r>
            <a:r>
              <a:rPr dirty="0"/>
              <a:t> es an</a:t>
            </a:r>
          </a:p>
        </p:txBody>
      </p:sp>
      <p:sp>
        <p:nvSpPr>
          <p:cNvPr id="143" name="Schrittmotorbetriebene…"/>
          <p:cNvSpPr txBox="1">
            <a:spLocks noGrp="1"/>
          </p:cNvSpPr>
          <p:nvPr>
            <p:ph type="subTitle" sz="quarter" idx="1"/>
          </p:nvPr>
        </p:nvSpPr>
        <p:spPr>
          <a:xfrm>
            <a:off x="2416968" y="4781645"/>
            <a:ext cx="7358063" cy="1437680"/>
          </a:xfrm>
          <a:prstGeom prst="rect">
            <a:avLst/>
          </a:prstGeom>
        </p:spPr>
        <p:txBody>
          <a:bodyPr>
            <a:normAutofit lnSpcReduction="10000"/>
          </a:bodyPr>
          <a:lstStyle/>
          <a:p>
            <a:pPr>
              <a:defRPr sz="4800"/>
            </a:pPr>
            <a:r>
              <a:rPr dirty="0" err="1"/>
              <a:t>Schrittmotorbetriebene</a:t>
            </a:r>
            <a:endParaRPr dirty="0"/>
          </a:p>
          <a:p>
            <a:pPr>
              <a:defRPr sz="4800"/>
            </a:pPr>
            <a:r>
              <a:rPr dirty="0" err="1"/>
              <a:t>Spritzenpumpe</a:t>
            </a:r>
            <a:endParaRPr dirty="0"/>
          </a:p>
        </p:txBody>
      </p:sp>
      <p:sp>
        <p:nvSpPr>
          <p:cNvPr id="6" name="Rechteck 5">
            <a:extLst>
              <a:ext uri="{FF2B5EF4-FFF2-40B4-BE49-F238E27FC236}">
                <a16:creationId xmlns:a16="http://schemas.microsoft.com/office/drawing/2014/main" id="{C015323D-B6E6-114D-9BB4-9141F3502874}"/>
              </a:ext>
            </a:extLst>
          </p:cNvPr>
          <p:cNvSpPr/>
          <p:nvPr/>
        </p:nvSpPr>
        <p:spPr>
          <a:xfrm>
            <a:off x="8374644" y="6097227"/>
            <a:ext cx="3895328" cy="244196"/>
          </a:xfrm>
          <a:prstGeom prst="rect">
            <a:avLst/>
          </a:prstGeom>
        </p:spPr>
        <p:txBody>
          <a:bodyPr wrap="square">
            <a:spAutoFit/>
          </a:bodyPr>
          <a:lstStyle/>
          <a:p>
            <a:r>
              <a:rPr lang="de-DE" sz="1000" dirty="0">
                <a:hlinkClick r:id="rId4"/>
              </a:rPr>
              <a:t>https://www.bbraun.de/de/products/b219/perfusor-compactplus.html</a:t>
            </a:r>
            <a:r>
              <a:rPr lang="de-DE" sz="1000" dirty="0"/>
              <a:t> </a:t>
            </a:r>
          </a:p>
        </p:txBody>
      </p:sp>
    </p:spTree>
    <p:extLst>
      <p:ext uri="{BB962C8B-B14F-4D97-AF65-F5344CB8AC3E}">
        <p14:creationId xmlns:p14="http://schemas.microsoft.com/office/powerpoint/2010/main" val="3554560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A511237-95CE-D37F-9451-4EA93E74A8DC}"/>
              </a:ext>
            </a:extLst>
          </p:cNvPr>
          <p:cNvSpPr>
            <a:spLocks noGrp="1"/>
          </p:cNvSpPr>
          <p:nvPr>
            <p:ph idx="1"/>
          </p:nvPr>
        </p:nvSpPr>
        <p:spPr/>
        <p:txBody>
          <a:bodyPr/>
          <a:lstStyle/>
          <a:p>
            <a:endParaRPr lang="de-DE"/>
          </a:p>
        </p:txBody>
      </p:sp>
      <p:sp>
        <p:nvSpPr>
          <p:cNvPr id="2" name="Titel 1">
            <a:extLst>
              <a:ext uri="{FF2B5EF4-FFF2-40B4-BE49-F238E27FC236}">
                <a16:creationId xmlns:a16="http://schemas.microsoft.com/office/drawing/2014/main" id="{1927FB76-17D7-9B40-9F1C-CEF0FAE55347}"/>
              </a:ext>
            </a:extLst>
          </p:cNvPr>
          <p:cNvSpPr>
            <a:spLocks noGrp="1"/>
          </p:cNvSpPr>
          <p:nvPr>
            <p:ph type="title"/>
          </p:nvPr>
        </p:nvSpPr>
        <p:spPr/>
        <p:txBody>
          <a:bodyPr/>
          <a:lstStyle/>
          <a:p>
            <a:r>
              <a:rPr lang="de-DE" dirty="0">
                <a:cs typeface="Calibri Light"/>
              </a:rPr>
              <a:t>Aufbau eines </a:t>
            </a:r>
            <a:r>
              <a:rPr lang="de-DE" dirty="0" err="1">
                <a:cs typeface="Calibri Light"/>
              </a:rPr>
              <a:t>Arduino</a:t>
            </a:r>
            <a:endParaRPr lang="de-DE" dirty="0"/>
          </a:p>
        </p:txBody>
      </p:sp>
      <p:sp>
        <p:nvSpPr>
          <p:cNvPr id="5" name="Textfeld 4">
            <a:extLst>
              <a:ext uri="{FF2B5EF4-FFF2-40B4-BE49-F238E27FC236}">
                <a16:creationId xmlns:a16="http://schemas.microsoft.com/office/drawing/2014/main" id="{510D78E0-C7CB-B246-A740-7B949D9CEA2D}"/>
              </a:ext>
            </a:extLst>
          </p:cNvPr>
          <p:cNvSpPr txBox="1"/>
          <p:nvPr/>
        </p:nvSpPr>
        <p:spPr>
          <a:xfrm>
            <a:off x="8154189" y="1214181"/>
            <a:ext cx="28960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dirty="0">
                <a:solidFill>
                  <a:srgbClr val="1BB3B3"/>
                </a:solidFill>
              </a:rPr>
              <a:t>Grün (System Elemente):</a:t>
            </a:r>
            <a:endParaRPr lang="de-DE" sz="2000" b="1" dirty="0">
              <a:solidFill>
                <a:srgbClr val="1BB3B3"/>
              </a:solidFill>
              <a:cs typeface="Calibri"/>
            </a:endParaRPr>
          </a:p>
        </p:txBody>
      </p:sp>
      <p:graphicFrame>
        <p:nvGraphicFramePr>
          <p:cNvPr id="6" name="Tabelle 13">
            <a:extLst>
              <a:ext uri="{FF2B5EF4-FFF2-40B4-BE49-F238E27FC236}">
                <a16:creationId xmlns:a16="http://schemas.microsoft.com/office/drawing/2014/main" id="{115A9493-369C-CD46-A0F3-245090DF0363}"/>
              </a:ext>
            </a:extLst>
          </p:cNvPr>
          <p:cNvGraphicFramePr>
            <a:graphicFrameLocks noGrp="1"/>
          </p:cNvGraphicFramePr>
          <p:nvPr/>
        </p:nvGraphicFramePr>
        <p:xfrm>
          <a:off x="8255459" y="1665477"/>
          <a:ext cx="3521992" cy="3733128"/>
        </p:xfrm>
        <a:graphic>
          <a:graphicData uri="http://schemas.openxmlformats.org/drawingml/2006/table">
            <a:tbl>
              <a:tblPr bandRow="1">
                <a:tableStyleId>{5C22544A-7EE6-4342-B048-85BDC9FD1C3A}</a:tableStyleId>
              </a:tblPr>
              <a:tblGrid>
                <a:gridCol w="622808">
                  <a:extLst>
                    <a:ext uri="{9D8B030D-6E8A-4147-A177-3AD203B41FA5}">
                      <a16:colId xmlns:a16="http://schemas.microsoft.com/office/drawing/2014/main" val="3671417389"/>
                    </a:ext>
                  </a:extLst>
                </a:gridCol>
                <a:gridCol w="2899184">
                  <a:extLst>
                    <a:ext uri="{9D8B030D-6E8A-4147-A177-3AD203B41FA5}">
                      <a16:colId xmlns:a16="http://schemas.microsoft.com/office/drawing/2014/main" val="486161611"/>
                    </a:ext>
                  </a:extLst>
                </a:gridCol>
              </a:tblGrid>
              <a:tr h="407502">
                <a:tc>
                  <a:txBody>
                    <a:bodyPr/>
                    <a:lstStyle/>
                    <a:p>
                      <a:r>
                        <a:rPr lang="de-DE" sz="2000"/>
                        <a:t>7</a:t>
                      </a:r>
                    </a:p>
                  </a:txBody>
                  <a:tcPr>
                    <a:noFill/>
                  </a:tcPr>
                </a:tc>
                <a:tc>
                  <a:txBody>
                    <a:bodyPr/>
                    <a:lstStyle/>
                    <a:p>
                      <a:pPr lvl="0">
                        <a:buNone/>
                      </a:pPr>
                      <a:r>
                        <a:rPr lang="de-DE" sz="2000" dirty="0"/>
                        <a:t>ISP-Schnittstelle und Power-LED</a:t>
                      </a:r>
                    </a:p>
                  </a:txBody>
                  <a:tcPr>
                    <a:noFill/>
                  </a:tcPr>
                </a:tc>
                <a:extLst>
                  <a:ext uri="{0D108BD9-81ED-4DB2-BD59-A6C34878D82A}">
                    <a16:rowId xmlns:a16="http://schemas.microsoft.com/office/drawing/2014/main" val="265914017"/>
                  </a:ext>
                </a:extLst>
              </a:tr>
              <a:tr h="407502">
                <a:tc>
                  <a:txBody>
                    <a:bodyPr/>
                    <a:lstStyle/>
                    <a:p>
                      <a:r>
                        <a:rPr lang="de-DE" sz="2000"/>
                        <a:t>8</a:t>
                      </a:r>
                    </a:p>
                  </a:txBody>
                  <a:tcPr>
                    <a:noFill/>
                  </a:tcPr>
                </a:tc>
                <a:tc>
                  <a:txBody>
                    <a:bodyPr/>
                    <a:lstStyle/>
                    <a:p>
                      <a:r>
                        <a:rPr lang="de-DE" sz="2000"/>
                        <a:t>Kommunikations-LEDs</a:t>
                      </a:r>
                      <a:endParaRPr lang="de-DE" sz="2000" err="1"/>
                    </a:p>
                  </a:txBody>
                  <a:tcPr>
                    <a:noFill/>
                  </a:tcPr>
                </a:tc>
                <a:extLst>
                  <a:ext uri="{0D108BD9-81ED-4DB2-BD59-A6C34878D82A}">
                    <a16:rowId xmlns:a16="http://schemas.microsoft.com/office/drawing/2014/main" val="3995933602"/>
                  </a:ext>
                </a:extLst>
              </a:tr>
              <a:tr h="407502">
                <a:tc>
                  <a:txBody>
                    <a:bodyPr/>
                    <a:lstStyle/>
                    <a:p>
                      <a:r>
                        <a:rPr lang="de-DE" sz="2000"/>
                        <a:t>9</a:t>
                      </a:r>
                    </a:p>
                  </a:txBody>
                  <a:tcPr>
                    <a:noFill/>
                  </a:tcPr>
                </a:tc>
                <a:tc>
                  <a:txBody>
                    <a:bodyPr/>
                    <a:lstStyle/>
                    <a:p>
                      <a:r>
                        <a:rPr lang="de-DE" sz="2000" dirty="0"/>
                        <a:t>Spannungsregler</a:t>
                      </a:r>
                    </a:p>
                  </a:txBody>
                  <a:tcPr>
                    <a:noFill/>
                  </a:tcPr>
                </a:tc>
                <a:extLst>
                  <a:ext uri="{0D108BD9-81ED-4DB2-BD59-A6C34878D82A}">
                    <a16:rowId xmlns:a16="http://schemas.microsoft.com/office/drawing/2014/main" val="1949365647"/>
                  </a:ext>
                </a:extLst>
              </a:tr>
              <a:tr h="407502">
                <a:tc>
                  <a:txBody>
                    <a:bodyPr/>
                    <a:lstStyle/>
                    <a:p>
                      <a:r>
                        <a:rPr lang="de-DE" sz="2000"/>
                        <a:t>10</a:t>
                      </a:r>
                    </a:p>
                  </a:txBody>
                  <a:tcPr>
                    <a:noFill/>
                  </a:tcPr>
                </a:tc>
                <a:tc>
                  <a:txBody>
                    <a:bodyPr/>
                    <a:lstStyle/>
                    <a:p>
                      <a:pPr lvl="0">
                        <a:buNone/>
                      </a:pPr>
                      <a:r>
                        <a:rPr lang="de-DE" sz="2000"/>
                        <a:t>Atmel328 (Microcontroller)</a:t>
                      </a:r>
                    </a:p>
                  </a:txBody>
                  <a:tcPr>
                    <a:noFill/>
                  </a:tcPr>
                </a:tc>
                <a:extLst>
                  <a:ext uri="{0D108BD9-81ED-4DB2-BD59-A6C34878D82A}">
                    <a16:rowId xmlns:a16="http://schemas.microsoft.com/office/drawing/2014/main" val="2022025968"/>
                  </a:ext>
                </a:extLst>
              </a:tr>
              <a:tr h="407502">
                <a:tc>
                  <a:txBody>
                    <a:bodyPr/>
                    <a:lstStyle/>
                    <a:p>
                      <a:r>
                        <a:rPr lang="de-DE" sz="2000"/>
                        <a:t>11</a:t>
                      </a:r>
                    </a:p>
                  </a:txBody>
                  <a:tcPr>
                    <a:noFill/>
                  </a:tcPr>
                </a:tc>
                <a:tc>
                  <a:txBody>
                    <a:bodyPr/>
                    <a:lstStyle/>
                    <a:p>
                      <a:pPr lvl="0">
                        <a:buNone/>
                      </a:pPr>
                      <a:r>
                        <a:rPr lang="de-DE" sz="2000"/>
                        <a:t>Reset-Button</a:t>
                      </a:r>
                    </a:p>
                  </a:txBody>
                  <a:tcPr>
                    <a:noFill/>
                  </a:tcPr>
                </a:tc>
                <a:extLst>
                  <a:ext uri="{0D108BD9-81ED-4DB2-BD59-A6C34878D82A}">
                    <a16:rowId xmlns:a16="http://schemas.microsoft.com/office/drawing/2014/main" val="1329016724"/>
                  </a:ext>
                </a:extLst>
              </a:tr>
              <a:tr h="407502">
                <a:tc>
                  <a:txBody>
                    <a:bodyPr/>
                    <a:lstStyle/>
                    <a:p>
                      <a:r>
                        <a:rPr lang="de-DE" sz="2000"/>
                        <a:t>12</a:t>
                      </a:r>
                    </a:p>
                  </a:txBody>
                  <a:tcPr>
                    <a:noFill/>
                  </a:tcPr>
                </a:tc>
                <a:tc>
                  <a:txBody>
                    <a:bodyPr/>
                    <a:lstStyle/>
                    <a:p>
                      <a:r>
                        <a:rPr lang="de-DE" sz="2000"/>
                        <a:t>Quarz (Frequenzgeber)</a:t>
                      </a:r>
                    </a:p>
                  </a:txBody>
                  <a:tcPr>
                    <a:noFill/>
                  </a:tcPr>
                </a:tc>
                <a:extLst>
                  <a:ext uri="{0D108BD9-81ED-4DB2-BD59-A6C34878D82A}">
                    <a16:rowId xmlns:a16="http://schemas.microsoft.com/office/drawing/2014/main" val="467497812"/>
                  </a:ext>
                </a:extLst>
              </a:tr>
              <a:tr h="407501">
                <a:tc>
                  <a:txBody>
                    <a:bodyPr/>
                    <a:lstStyle/>
                    <a:p>
                      <a:pPr lvl="0">
                        <a:buNone/>
                      </a:pPr>
                      <a:r>
                        <a:rPr lang="de-DE" sz="2000"/>
                        <a:t>13</a:t>
                      </a:r>
                    </a:p>
                  </a:txBody>
                  <a:tcPr>
                    <a:noFill/>
                  </a:tcPr>
                </a:tc>
                <a:tc>
                  <a:txBody>
                    <a:bodyPr/>
                    <a:lstStyle/>
                    <a:p>
                      <a:pPr lvl="0">
                        <a:buNone/>
                      </a:pPr>
                      <a:r>
                        <a:rPr lang="de-DE" sz="2000" dirty="0"/>
                        <a:t>AREF-Pin (Referenzspannung)</a:t>
                      </a:r>
                    </a:p>
                  </a:txBody>
                  <a:tcPr>
                    <a:noFill/>
                  </a:tcPr>
                </a:tc>
                <a:extLst>
                  <a:ext uri="{0D108BD9-81ED-4DB2-BD59-A6C34878D82A}">
                    <a16:rowId xmlns:a16="http://schemas.microsoft.com/office/drawing/2014/main" val="1378420338"/>
                  </a:ext>
                </a:extLst>
              </a:tr>
            </a:tbl>
          </a:graphicData>
        </a:graphic>
      </p:graphicFrame>
      <p:pic>
        <p:nvPicPr>
          <p:cNvPr id="7" name="Grafik 5" descr="Ein Bild, das Elektronik, Schaltkreis enthält.&#10;&#10;Beschreibung automatisch generiert.">
            <a:extLst>
              <a:ext uri="{FF2B5EF4-FFF2-40B4-BE49-F238E27FC236}">
                <a16:creationId xmlns:a16="http://schemas.microsoft.com/office/drawing/2014/main" id="{4693E6D8-359C-B546-8693-5134B79EDFD3}"/>
              </a:ext>
            </a:extLst>
          </p:cNvPr>
          <p:cNvPicPr>
            <a:picLocks noChangeAspect="1"/>
          </p:cNvPicPr>
          <p:nvPr/>
        </p:nvPicPr>
        <p:blipFill>
          <a:blip r:embed="rId2"/>
          <a:stretch>
            <a:fillRect/>
          </a:stretch>
        </p:blipFill>
        <p:spPr>
          <a:xfrm>
            <a:off x="109372" y="1214181"/>
            <a:ext cx="8044817" cy="4610572"/>
          </a:xfrm>
          <a:prstGeom prst="rect">
            <a:avLst/>
          </a:prstGeom>
        </p:spPr>
      </p:pic>
    </p:spTree>
    <p:extLst>
      <p:ext uri="{BB962C8B-B14F-4D97-AF65-F5344CB8AC3E}">
        <p14:creationId xmlns:p14="http://schemas.microsoft.com/office/powerpoint/2010/main" val="4136107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E2BB9-1527-B54E-9ED9-8059BC541DF2}"/>
              </a:ext>
            </a:extLst>
          </p:cNvPr>
          <p:cNvSpPr>
            <a:spLocks noGrp="1"/>
          </p:cNvSpPr>
          <p:nvPr>
            <p:ph type="title"/>
          </p:nvPr>
        </p:nvSpPr>
        <p:spPr/>
        <p:txBody>
          <a:bodyPr/>
          <a:lstStyle/>
          <a:p>
            <a:r>
              <a:rPr lang="de-DE" dirty="0"/>
              <a:t>Kompilieren</a:t>
            </a:r>
          </a:p>
        </p:txBody>
      </p:sp>
      <p:sp>
        <p:nvSpPr>
          <p:cNvPr id="4" name="Textfeld 3">
            <a:extLst>
              <a:ext uri="{FF2B5EF4-FFF2-40B4-BE49-F238E27FC236}">
                <a16:creationId xmlns:a16="http://schemas.microsoft.com/office/drawing/2014/main" id="{992CB443-5907-0D44-B789-16DA0AD8FE45}"/>
              </a:ext>
            </a:extLst>
          </p:cNvPr>
          <p:cNvSpPr txBox="1"/>
          <p:nvPr/>
        </p:nvSpPr>
        <p:spPr>
          <a:xfrm>
            <a:off x="1291525" y="1058828"/>
            <a:ext cx="9608949" cy="1569660"/>
          </a:xfrm>
          <a:prstGeom prst="rect">
            <a:avLst/>
          </a:prstGeom>
          <a:noFill/>
        </p:spPr>
        <p:txBody>
          <a:bodyPr wrap="square" rtlCol="0">
            <a:spAutoFit/>
          </a:bodyPr>
          <a:lstStyle/>
          <a:p>
            <a:r>
              <a:rPr lang="de-DE" sz="2400" dirty="0"/>
              <a:t>„Kompilieren“ bezeichnet die Übersetzung des Programms in einen Maschinencode (</a:t>
            </a:r>
            <a:r>
              <a:rPr lang="de-DE" sz="2400" dirty="0">
                <a:solidFill>
                  <a:srgbClr val="FF0000"/>
                </a:solidFill>
              </a:rPr>
              <a:t>1</a:t>
            </a:r>
            <a:r>
              <a:rPr lang="de-DE" sz="2400" dirty="0"/>
              <a:t> und </a:t>
            </a:r>
            <a:r>
              <a:rPr lang="de-DE" sz="2400" dirty="0">
                <a:solidFill>
                  <a:schemeClr val="accent1"/>
                </a:solidFill>
              </a:rPr>
              <a:t>0</a:t>
            </a:r>
            <a:r>
              <a:rPr lang="de-DE" sz="2400" dirty="0"/>
              <a:t>), welcher vom Arduino-Prozessor verstanden werden kann. Diese Aufgabe führt die das Open Roberta automatisch für uns durch.</a:t>
            </a:r>
          </a:p>
        </p:txBody>
      </p:sp>
      <p:pic>
        <p:nvPicPr>
          <p:cNvPr id="5" name="Grafik 4">
            <a:extLst>
              <a:ext uri="{FF2B5EF4-FFF2-40B4-BE49-F238E27FC236}">
                <a16:creationId xmlns:a16="http://schemas.microsoft.com/office/drawing/2014/main" id="{5FECC973-B4C1-914A-B3AA-2FCCAD0496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4642" y="3609410"/>
            <a:ext cx="2290928" cy="2290928"/>
          </a:xfrm>
          <a:prstGeom prst="rect">
            <a:avLst/>
          </a:prstGeom>
        </p:spPr>
      </p:pic>
      <p:pic>
        <p:nvPicPr>
          <p:cNvPr id="6" name="Grafik 5" descr="Ein Bild, das Telefon, Mobiltelefon, Bildschirm, Tisch enthält.&#10;&#10;Automatisch generierte Beschreibung">
            <a:extLst>
              <a:ext uri="{FF2B5EF4-FFF2-40B4-BE49-F238E27FC236}">
                <a16:creationId xmlns:a16="http://schemas.microsoft.com/office/drawing/2014/main" id="{6ED09B80-6645-4F44-AA74-95874591D2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2471" y="3609410"/>
            <a:ext cx="2290928" cy="2290928"/>
          </a:xfrm>
          <a:prstGeom prst="ellipse">
            <a:avLst/>
          </a:prstGeom>
          <a:noFill/>
          <a:ln w="92075" cap="rnd" cmpd="sng">
            <a:noFill/>
          </a:ln>
          <a:effectLst/>
          <a:scene3d>
            <a:camera prst="orthographicFront"/>
            <a:lightRig rig="chilly" dir="t"/>
          </a:scene3d>
          <a:sp3d extrusionH="114300" contourW="7620">
            <a:bevelT w="114300" h="114300" prst="angle"/>
            <a:extrusionClr>
              <a:schemeClr val="bg1">
                <a:lumMod val="75000"/>
              </a:schemeClr>
            </a:extrusionClr>
            <a:contourClr>
              <a:schemeClr val="bg1">
                <a:lumMod val="75000"/>
              </a:schemeClr>
            </a:contourClr>
          </a:sp3d>
        </p:spPr>
      </p:pic>
      <p:sp>
        <p:nvSpPr>
          <p:cNvPr id="7" name="Textfeld 6">
            <a:extLst>
              <a:ext uri="{FF2B5EF4-FFF2-40B4-BE49-F238E27FC236}">
                <a16:creationId xmlns:a16="http://schemas.microsoft.com/office/drawing/2014/main" id="{8FE85B41-E6A3-894F-A3EF-F9F983CF8882}"/>
              </a:ext>
            </a:extLst>
          </p:cNvPr>
          <p:cNvSpPr txBox="1"/>
          <p:nvPr/>
        </p:nvSpPr>
        <p:spPr>
          <a:xfrm>
            <a:off x="7744643" y="3221621"/>
            <a:ext cx="2290926" cy="369332"/>
          </a:xfrm>
          <a:prstGeom prst="rect">
            <a:avLst/>
          </a:prstGeom>
          <a:noFill/>
        </p:spPr>
        <p:txBody>
          <a:bodyPr wrap="square" rtlCol="0">
            <a:spAutoFit/>
          </a:bodyPr>
          <a:lstStyle/>
          <a:p>
            <a:pPr algn="ctr"/>
            <a:r>
              <a:rPr lang="de-DE" b="1" dirty="0"/>
              <a:t>Maschinencode</a:t>
            </a:r>
          </a:p>
        </p:txBody>
      </p:sp>
      <p:sp>
        <p:nvSpPr>
          <p:cNvPr id="8" name="Textfeld 7">
            <a:extLst>
              <a:ext uri="{FF2B5EF4-FFF2-40B4-BE49-F238E27FC236}">
                <a16:creationId xmlns:a16="http://schemas.microsoft.com/office/drawing/2014/main" id="{0254F6F4-7190-174E-8F40-B93FA8BBED7C}"/>
              </a:ext>
            </a:extLst>
          </p:cNvPr>
          <p:cNvSpPr txBox="1"/>
          <p:nvPr/>
        </p:nvSpPr>
        <p:spPr>
          <a:xfrm>
            <a:off x="2412471" y="3221621"/>
            <a:ext cx="2290927" cy="369332"/>
          </a:xfrm>
          <a:prstGeom prst="rect">
            <a:avLst/>
          </a:prstGeom>
          <a:noFill/>
        </p:spPr>
        <p:txBody>
          <a:bodyPr wrap="square" rtlCol="0">
            <a:spAutoFit/>
          </a:bodyPr>
          <a:lstStyle/>
          <a:p>
            <a:pPr algn="ctr"/>
            <a:r>
              <a:rPr lang="de-DE" b="1" dirty="0"/>
              <a:t>Programmcode</a:t>
            </a:r>
          </a:p>
        </p:txBody>
      </p:sp>
      <p:sp>
        <p:nvSpPr>
          <p:cNvPr id="9" name="Pfeil: nach rechts 13">
            <a:extLst>
              <a:ext uri="{FF2B5EF4-FFF2-40B4-BE49-F238E27FC236}">
                <a16:creationId xmlns:a16="http://schemas.microsoft.com/office/drawing/2014/main" id="{2C16E6BD-6D02-8546-943E-8722E61D3006}"/>
              </a:ext>
            </a:extLst>
          </p:cNvPr>
          <p:cNvSpPr/>
          <p:nvPr/>
        </p:nvSpPr>
        <p:spPr>
          <a:xfrm>
            <a:off x="4820073" y="4176607"/>
            <a:ext cx="2831254" cy="107696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29693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7622E-3B2D-113A-8902-DF31D91F2EFD}"/>
              </a:ext>
            </a:extLst>
          </p:cNvPr>
          <p:cNvSpPr>
            <a:spLocks noGrp="1"/>
          </p:cNvSpPr>
          <p:nvPr>
            <p:ph type="title"/>
          </p:nvPr>
        </p:nvSpPr>
        <p:spPr/>
        <p:txBody>
          <a:bodyPr/>
          <a:lstStyle/>
          <a:p>
            <a:r>
              <a:rPr lang="de-DE" dirty="0"/>
              <a:t>Open-Roberta Lab - Programmstart</a:t>
            </a:r>
          </a:p>
        </p:txBody>
      </p:sp>
      <p:sp>
        <p:nvSpPr>
          <p:cNvPr id="9" name="Oval 8">
            <a:extLst>
              <a:ext uri="{FF2B5EF4-FFF2-40B4-BE49-F238E27FC236}">
                <a16:creationId xmlns:a16="http://schemas.microsoft.com/office/drawing/2014/main" id="{77724D36-FA29-54F1-21B3-FCEA5DAEF979}"/>
              </a:ext>
            </a:extLst>
          </p:cNvPr>
          <p:cNvSpPr/>
          <p:nvPr/>
        </p:nvSpPr>
        <p:spPr>
          <a:xfrm>
            <a:off x="312739" y="124098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0" name="Textfeld 9">
            <a:extLst>
              <a:ext uri="{FF2B5EF4-FFF2-40B4-BE49-F238E27FC236}">
                <a16:creationId xmlns:a16="http://schemas.microsoft.com/office/drawing/2014/main" id="{E873CEAA-3ED9-E57E-45CA-436FD9258DA6}"/>
              </a:ext>
            </a:extLst>
          </p:cNvPr>
          <p:cNvSpPr txBox="1"/>
          <p:nvPr/>
        </p:nvSpPr>
        <p:spPr>
          <a:xfrm>
            <a:off x="838199" y="1240989"/>
            <a:ext cx="3330845" cy="369332"/>
          </a:xfrm>
          <a:prstGeom prst="rect">
            <a:avLst/>
          </a:prstGeom>
          <a:solidFill>
            <a:srgbClr val="FFC000"/>
          </a:solidFill>
        </p:spPr>
        <p:txBody>
          <a:bodyPr wrap="square" rtlCol="0">
            <a:spAutoFit/>
          </a:bodyPr>
          <a:lstStyle/>
          <a:p>
            <a:r>
              <a:rPr lang="de-DE" dirty="0"/>
              <a:t>Open Roberta Connector starten</a:t>
            </a:r>
          </a:p>
        </p:txBody>
      </p:sp>
      <p:pic>
        <p:nvPicPr>
          <p:cNvPr id="12" name="Grafik 11">
            <a:extLst>
              <a:ext uri="{FF2B5EF4-FFF2-40B4-BE49-F238E27FC236}">
                <a16:creationId xmlns:a16="http://schemas.microsoft.com/office/drawing/2014/main" id="{2887AE92-B686-2E28-8EDC-39AE9F4DF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283" y="2058342"/>
            <a:ext cx="1435658" cy="2523832"/>
          </a:xfrm>
          <a:prstGeom prst="rect">
            <a:avLst/>
          </a:prstGeom>
        </p:spPr>
      </p:pic>
      <p:pic>
        <p:nvPicPr>
          <p:cNvPr id="14" name="Grafik 13">
            <a:extLst>
              <a:ext uri="{FF2B5EF4-FFF2-40B4-BE49-F238E27FC236}">
                <a16:creationId xmlns:a16="http://schemas.microsoft.com/office/drawing/2014/main" id="{FD887FC3-F9E2-8B08-B39F-2BAF8AB2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343" y="2597376"/>
            <a:ext cx="1444802" cy="2523832"/>
          </a:xfrm>
          <a:prstGeom prst="rect">
            <a:avLst/>
          </a:prstGeom>
        </p:spPr>
      </p:pic>
      <p:pic>
        <p:nvPicPr>
          <p:cNvPr id="6" name="Grafik 5">
            <a:extLst>
              <a:ext uri="{FF2B5EF4-FFF2-40B4-BE49-F238E27FC236}">
                <a16:creationId xmlns:a16="http://schemas.microsoft.com/office/drawing/2014/main" id="{059F4DAC-E341-2D7E-1087-1B95C564B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402" y="3145554"/>
            <a:ext cx="1453947" cy="2514688"/>
          </a:xfrm>
          <a:prstGeom prst="rect">
            <a:avLst/>
          </a:prstGeom>
        </p:spPr>
      </p:pic>
      <p:sp>
        <p:nvSpPr>
          <p:cNvPr id="15" name="Oval 14">
            <a:extLst>
              <a:ext uri="{FF2B5EF4-FFF2-40B4-BE49-F238E27FC236}">
                <a16:creationId xmlns:a16="http://schemas.microsoft.com/office/drawing/2014/main" id="{7B25906B-57B6-0729-0605-310CE17039DD}"/>
              </a:ext>
            </a:extLst>
          </p:cNvPr>
          <p:cNvSpPr/>
          <p:nvPr/>
        </p:nvSpPr>
        <p:spPr>
          <a:xfrm>
            <a:off x="4978063" y="119409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6" name="Textfeld 15">
            <a:extLst>
              <a:ext uri="{FF2B5EF4-FFF2-40B4-BE49-F238E27FC236}">
                <a16:creationId xmlns:a16="http://schemas.microsoft.com/office/drawing/2014/main" id="{5DD73649-F7E4-4916-5128-A1DD5C772483}"/>
              </a:ext>
            </a:extLst>
          </p:cNvPr>
          <p:cNvSpPr txBox="1"/>
          <p:nvPr/>
        </p:nvSpPr>
        <p:spPr>
          <a:xfrm>
            <a:off x="5503523" y="1194097"/>
            <a:ext cx="3005045" cy="646331"/>
          </a:xfrm>
          <a:prstGeom prst="rect">
            <a:avLst/>
          </a:prstGeom>
          <a:solidFill>
            <a:srgbClr val="FFC000"/>
          </a:solidFill>
        </p:spPr>
        <p:txBody>
          <a:bodyPr wrap="square" rtlCol="0">
            <a:spAutoFit/>
          </a:bodyPr>
          <a:lstStyle/>
          <a:p>
            <a:r>
              <a:rPr lang="de-DE" dirty="0">
                <a:hlinkClick r:id="rId5"/>
              </a:rPr>
              <a:t>www.lab.open-roberta.de</a:t>
            </a:r>
            <a:br>
              <a:rPr lang="de-DE" dirty="0"/>
            </a:br>
            <a:r>
              <a:rPr lang="de-DE" dirty="0"/>
              <a:t>Bei Gruppe anmelden *)</a:t>
            </a:r>
          </a:p>
        </p:txBody>
      </p:sp>
      <p:pic>
        <p:nvPicPr>
          <p:cNvPr id="19" name="Grafik 18" descr="Ein Bild, das Text enthält.&#10;&#10;Automatisch generierte Beschreibung">
            <a:extLst>
              <a:ext uri="{FF2B5EF4-FFF2-40B4-BE49-F238E27FC236}">
                <a16:creationId xmlns:a16="http://schemas.microsoft.com/office/drawing/2014/main" id="{8675C45A-CDB5-1078-0007-7DD6719BAE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915" y="2029890"/>
            <a:ext cx="3503326" cy="3534964"/>
          </a:xfrm>
          <a:prstGeom prst="rect">
            <a:avLst/>
          </a:prstGeom>
        </p:spPr>
      </p:pic>
      <p:pic>
        <p:nvPicPr>
          <p:cNvPr id="20" name="Grafik 19" descr="Ein Bild, das Text enthält.&#10;&#10;Automatisch generierte Beschreibung">
            <a:extLst>
              <a:ext uri="{FF2B5EF4-FFF2-40B4-BE49-F238E27FC236}">
                <a16:creationId xmlns:a16="http://schemas.microsoft.com/office/drawing/2014/main" id="{810C18AC-8F76-49A9-DFA1-695FD0AA3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0501" y="2029890"/>
            <a:ext cx="2276736" cy="4077682"/>
          </a:xfrm>
          <a:prstGeom prst="rect">
            <a:avLst/>
          </a:prstGeom>
        </p:spPr>
      </p:pic>
      <p:sp>
        <p:nvSpPr>
          <p:cNvPr id="17" name="Rechteck 16">
            <a:extLst>
              <a:ext uri="{FF2B5EF4-FFF2-40B4-BE49-F238E27FC236}">
                <a16:creationId xmlns:a16="http://schemas.microsoft.com/office/drawing/2014/main" id="{17678B33-2B64-C9A1-18D7-064097DFB19C}"/>
              </a:ext>
            </a:extLst>
          </p:cNvPr>
          <p:cNvSpPr/>
          <p:nvPr/>
        </p:nvSpPr>
        <p:spPr>
          <a:xfrm>
            <a:off x="6566600" y="2859594"/>
            <a:ext cx="2088611" cy="102793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94493348-80A2-D66D-EFF8-ACD78764AD65}"/>
              </a:ext>
            </a:extLst>
          </p:cNvPr>
          <p:cNvSpPr txBox="1"/>
          <p:nvPr/>
        </p:nvSpPr>
        <p:spPr>
          <a:xfrm>
            <a:off x="2650879" y="6113032"/>
            <a:ext cx="9541121" cy="276999"/>
          </a:xfrm>
          <a:prstGeom prst="rect">
            <a:avLst/>
          </a:prstGeom>
          <a:noFill/>
        </p:spPr>
        <p:txBody>
          <a:bodyPr wrap="square">
            <a:spAutoFit/>
          </a:bodyPr>
          <a:lstStyle/>
          <a:p>
            <a:r>
              <a:rPr lang="de-DE" sz="1200" dirty="0"/>
              <a:t>*) Die Zugangsdaten für die einzelnen Gruppen sind auf der Rückseite der jeweiligen Box vermerkt.</a:t>
            </a:r>
          </a:p>
        </p:txBody>
      </p:sp>
    </p:spTree>
    <p:extLst>
      <p:ext uri="{BB962C8B-B14F-4D97-AF65-F5344CB8AC3E}">
        <p14:creationId xmlns:p14="http://schemas.microsoft.com/office/powerpoint/2010/main" val="1447067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578BF0-76AC-64F7-FD70-99C9CB874490}"/>
              </a:ext>
            </a:extLst>
          </p:cNvPr>
          <p:cNvSpPr>
            <a:spLocks noGrp="1"/>
          </p:cNvSpPr>
          <p:nvPr>
            <p:ph type="title"/>
          </p:nvPr>
        </p:nvSpPr>
        <p:spPr/>
        <p:txBody>
          <a:bodyPr/>
          <a:lstStyle/>
          <a:p>
            <a:r>
              <a:rPr lang="de-DE" dirty="0"/>
              <a:t>Open Roberta Programmieroberfläche</a:t>
            </a:r>
          </a:p>
        </p:txBody>
      </p:sp>
      <p:sp>
        <p:nvSpPr>
          <p:cNvPr id="4" name="Rechteck 3">
            <a:extLst>
              <a:ext uri="{FF2B5EF4-FFF2-40B4-BE49-F238E27FC236}">
                <a16:creationId xmlns:a16="http://schemas.microsoft.com/office/drawing/2014/main" id="{068C5C8C-A788-C41C-24D8-BE2606CF3A80}"/>
              </a:ext>
            </a:extLst>
          </p:cNvPr>
          <p:cNvSpPr/>
          <p:nvPr/>
        </p:nvSpPr>
        <p:spPr>
          <a:xfrm>
            <a:off x="6293582" y="920308"/>
            <a:ext cx="5562560" cy="1292662"/>
          </a:xfrm>
          <a:prstGeom prst="rect">
            <a:avLst/>
          </a:prstGeom>
          <a:solidFill>
            <a:srgbClr val="BED7EF"/>
          </a:solidFill>
        </p:spPr>
        <p:txBody>
          <a:bodyPr wrap="square">
            <a:spAutoFit/>
          </a:bodyPr>
          <a:lstStyle/>
          <a:p>
            <a:r>
              <a:rPr lang="de-DE" sz="2400" b="1" dirty="0"/>
              <a:t>Konfigurationsbereich</a:t>
            </a:r>
            <a:endParaRPr lang="de-DE" b="1" dirty="0"/>
          </a:p>
          <a:p>
            <a:r>
              <a:rPr lang="de-DE" dirty="0"/>
              <a:t>Der Arduino muss „wissen“, welche Sensoren (wie Tasten oder  Temperatursensor)  und Aktoren (wie LED oder Motoren) an welchen PIN angeschlossen sind.</a:t>
            </a:r>
          </a:p>
        </p:txBody>
      </p:sp>
      <p:sp>
        <p:nvSpPr>
          <p:cNvPr id="6" name="Rechteck 5">
            <a:extLst>
              <a:ext uri="{FF2B5EF4-FFF2-40B4-BE49-F238E27FC236}">
                <a16:creationId xmlns:a16="http://schemas.microsoft.com/office/drawing/2014/main" id="{D959A1AE-98F0-B35A-5F84-3BC50B52D5C7}"/>
              </a:ext>
            </a:extLst>
          </p:cNvPr>
          <p:cNvSpPr/>
          <p:nvPr/>
        </p:nvSpPr>
        <p:spPr>
          <a:xfrm>
            <a:off x="338628" y="920308"/>
            <a:ext cx="5562560" cy="1846659"/>
          </a:xfrm>
          <a:prstGeom prst="rect">
            <a:avLst/>
          </a:prstGeom>
          <a:solidFill>
            <a:srgbClr val="BED7EF"/>
          </a:solidFill>
        </p:spPr>
        <p:txBody>
          <a:bodyPr wrap="square">
            <a:spAutoFit/>
          </a:bodyPr>
          <a:lstStyle/>
          <a:p>
            <a:r>
              <a:rPr lang="de-DE" sz="2400" b="1" dirty="0"/>
              <a:t>Programmierbereich</a:t>
            </a:r>
          </a:p>
          <a:p>
            <a:r>
              <a:rPr lang="de-DE" dirty="0"/>
              <a:t>Hier werden die verfügbaren Befehlsblöcke zusammengesetzt. Alles ist eingebunden in eine Dauerschleife „Wiederhole unendlich“ .</a:t>
            </a:r>
          </a:p>
          <a:p>
            <a:r>
              <a:rPr lang="de-DE" dirty="0"/>
              <a:t>Alle Befehle, die dort platziert werden, werden von oben nach unten der Reihe nach abgearbeitet.</a:t>
            </a:r>
          </a:p>
        </p:txBody>
      </p:sp>
      <p:pic>
        <p:nvPicPr>
          <p:cNvPr id="8" name="Grafik 7">
            <a:extLst>
              <a:ext uri="{FF2B5EF4-FFF2-40B4-BE49-F238E27FC236}">
                <a16:creationId xmlns:a16="http://schemas.microsoft.com/office/drawing/2014/main" id="{C3CA1118-9E29-074B-DAC8-F0B1D2E93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903" y="2791171"/>
            <a:ext cx="3619500" cy="2781300"/>
          </a:xfrm>
          <a:prstGeom prst="rect">
            <a:avLst/>
          </a:prstGeom>
        </p:spPr>
      </p:pic>
      <p:pic>
        <p:nvPicPr>
          <p:cNvPr id="10" name="Grafik 9">
            <a:extLst>
              <a:ext uri="{FF2B5EF4-FFF2-40B4-BE49-F238E27FC236}">
                <a16:creationId xmlns:a16="http://schemas.microsoft.com/office/drawing/2014/main" id="{3FDC2BEB-3544-BDED-C280-540428819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968" y="2791171"/>
            <a:ext cx="2750412" cy="3663364"/>
          </a:xfrm>
          <a:prstGeom prst="rect">
            <a:avLst/>
          </a:prstGeom>
        </p:spPr>
      </p:pic>
      <p:pic>
        <p:nvPicPr>
          <p:cNvPr id="5" name="Grafik 4" descr="Glühbirne Elektrisches Licht · Kostenlose Vektorgrafik auf ...">
            <a:extLst>
              <a:ext uri="{FF2B5EF4-FFF2-40B4-BE49-F238E27FC236}">
                <a16:creationId xmlns:a16="http://schemas.microsoft.com/office/drawing/2014/main" id="{3234F844-9724-98BC-BD90-78EA090E423A}"/>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821185" y="1982610"/>
            <a:ext cx="633993" cy="594368"/>
          </a:xfrm>
          <a:prstGeom prst="rect">
            <a:avLst/>
          </a:prstGeom>
        </p:spPr>
      </p:pic>
    </p:spTree>
    <p:extLst>
      <p:ext uri="{BB962C8B-B14F-4D97-AF65-F5344CB8AC3E}">
        <p14:creationId xmlns:p14="http://schemas.microsoft.com/office/powerpoint/2010/main" val="86101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1DB08B8D-E5B5-1D93-663E-EFD3E9C3B869}"/>
              </a:ext>
            </a:extLst>
          </p:cNvPr>
          <p:cNvPicPr>
            <a:picLocks noChangeAspect="1"/>
          </p:cNvPicPr>
          <p:nvPr/>
        </p:nvPicPr>
        <p:blipFill>
          <a:blip r:embed="rId2"/>
          <a:stretch>
            <a:fillRect/>
          </a:stretch>
        </p:blipFill>
        <p:spPr>
          <a:xfrm>
            <a:off x="5696961" y="1309352"/>
            <a:ext cx="6212151" cy="4397605"/>
          </a:xfrm>
          <a:prstGeom prst="rect">
            <a:avLst/>
          </a:prstGeom>
        </p:spPr>
      </p:pic>
      <p:sp>
        <p:nvSpPr>
          <p:cNvPr id="3" name="Titel 2">
            <a:extLst>
              <a:ext uri="{FF2B5EF4-FFF2-40B4-BE49-F238E27FC236}">
                <a16:creationId xmlns:a16="http://schemas.microsoft.com/office/drawing/2014/main" id="{BCA0BBDD-C146-60BA-4671-42C7F4254A73}"/>
              </a:ext>
            </a:extLst>
          </p:cNvPr>
          <p:cNvSpPr>
            <a:spLocks noGrp="1"/>
          </p:cNvSpPr>
          <p:nvPr>
            <p:ph type="title"/>
          </p:nvPr>
        </p:nvSpPr>
        <p:spPr/>
        <p:txBody>
          <a:bodyPr/>
          <a:lstStyle/>
          <a:p>
            <a:r>
              <a:rPr lang="de-DE" dirty="0" err="1"/>
              <a:t>OpenRoberta</a:t>
            </a:r>
            <a:r>
              <a:rPr lang="de-DE" dirty="0"/>
              <a:t> Lab: “</a:t>
            </a:r>
            <a:r>
              <a:rPr lang="de-DE" dirty="0" err="1"/>
              <a:t>Roboter“konfiguration</a:t>
            </a:r>
            <a:endParaRPr lang="de-DE" dirty="0"/>
          </a:p>
        </p:txBody>
      </p:sp>
      <p:sp>
        <p:nvSpPr>
          <p:cNvPr id="9" name="Textfeld 8">
            <a:extLst>
              <a:ext uri="{FF2B5EF4-FFF2-40B4-BE49-F238E27FC236}">
                <a16:creationId xmlns:a16="http://schemas.microsoft.com/office/drawing/2014/main" id="{9A92E6D4-8079-FB66-0736-4560E04EF3BA}"/>
              </a:ext>
            </a:extLst>
          </p:cNvPr>
          <p:cNvSpPr txBox="1"/>
          <p:nvPr/>
        </p:nvSpPr>
        <p:spPr>
          <a:xfrm>
            <a:off x="1006749" y="1124686"/>
            <a:ext cx="4417658" cy="369332"/>
          </a:xfrm>
          <a:prstGeom prst="rect">
            <a:avLst/>
          </a:prstGeom>
          <a:solidFill>
            <a:srgbClr val="FFC000"/>
          </a:solidFill>
        </p:spPr>
        <p:txBody>
          <a:bodyPr wrap="square" rtlCol="0">
            <a:spAutoFit/>
          </a:bodyPr>
          <a:lstStyle/>
          <a:p>
            <a:r>
              <a:rPr lang="de-DE" dirty="0"/>
              <a:t>Klicke auf den Reiter „Roboterkonfiguration“</a:t>
            </a:r>
          </a:p>
        </p:txBody>
      </p:sp>
      <p:sp>
        <p:nvSpPr>
          <p:cNvPr id="10" name="Oval 9">
            <a:extLst>
              <a:ext uri="{FF2B5EF4-FFF2-40B4-BE49-F238E27FC236}">
                <a16:creationId xmlns:a16="http://schemas.microsoft.com/office/drawing/2014/main" id="{A150AE10-660C-B44F-D176-FD36EAE6995C}"/>
              </a:ext>
            </a:extLst>
          </p:cNvPr>
          <p:cNvSpPr/>
          <p:nvPr/>
        </p:nvSpPr>
        <p:spPr>
          <a:xfrm>
            <a:off x="533440" y="1124686"/>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1" name="Textfeld 10">
            <a:extLst>
              <a:ext uri="{FF2B5EF4-FFF2-40B4-BE49-F238E27FC236}">
                <a16:creationId xmlns:a16="http://schemas.microsoft.com/office/drawing/2014/main" id="{7115A227-4A3C-3061-B933-251F93D5537C}"/>
              </a:ext>
            </a:extLst>
          </p:cNvPr>
          <p:cNvSpPr txBox="1"/>
          <p:nvPr/>
        </p:nvSpPr>
        <p:spPr>
          <a:xfrm>
            <a:off x="1006749" y="1895332"/>
            <a:ext cx="4389680" cy="369332"/>
          </a:xfrm>
          <a:prstGeom prst="rect">
            <a:avLst/>
          </a:prstGeom>
          <a:solidFill>
            <a:srgbClr val="FFC000"/>
          </a:solidFill>
        </p:spPr>
        <p:txBody>
          <a:bodyPr wrap="square" rtlCol="0">
            <a:spAutoFit/>
          </a:bodyPr>
          <a:lstStyle/>
          <a:p>
            <a:r>
              <a:rPr lang="de-DE" dirty="0"/>
              <a:t>Benenne die LED von „L“ um in „</a:t>
            </a:r>
            <a:r>
              <a:rPr lang="de-DE" dirty="0" err="1"/>
              <a:t>L_Rot</a:t>
            </a:r>
            <a:r>
              <a:rPr lang="de-DE" dirty="0"/>
              <a:t>“</a:t>
            </a:r>
          </a:p>
        </p:txBody>
      </p:sp>
      <p:sp>
        <p:nvSpPr>
          <p:cNvPr id="12" name="Oval 11">
            <a:extLst>
              <a:ext uri="{FF2B5EF4-FFF2-40B4-BE49-F238E27FC236}">
                <a16:creationId xmlns:a16="http://schemas.microsoft.com/office/drawing/2014/main" id="{DB555649-736D-8F23-1500-B59FBD6D6B56}"/>
              </a:ext>
            </a:extLst>
          </p:cNvPr>
          <p:cNvSpPr/>
          <p:nvPr/>
        </p:nvSpPr>
        <p:spPr>
          <a:xfrm>
            <a:off x="563843" y="189828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cxnSp>
        <p:nvCxnSpPr>
          <p:cNvPr id="14" name="Gerade Verbindung mit Pfeil 13">
            <a:extLst>
              <a:ext uri="{FF2B5EF4-FFF2-40B4-BE49-F238E27FC236}">
                <a16:creationId xmlns:a16="http://schemas.microsoft.com/office/drawing/2014/main" id="{2A7F245A-D0A4-7F32-DEBE-9203731A1259}"/>
              </a:ext>
            </a:extLst>
          </p:cNvPr>
          <p:cNvCxnSpPr>
            <a:cxnSpLocks/>
            <a:stCxn id="11" idx="3"/>
          </p:cNvCxnSpPr>
          <p:nvPr/>
        </p:nvCxnSpPr>
        <p:spPr>
          <a:xfrm>
            <a:off x="5396429" y="2079998"/>
            <a:ext cx="3159742" cy="20811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C2E843EE-65CF-6A3E-546E-14C68E0747E9}"/>
              </a:ext>
            </a:extLst>
          </p:cNvPr>
          <p:cNvCxnSpPr>
            <a:cxnSpLocks/>
          </p:cNvCxnSpPr>
          <p:nvPr/>
        </p:nvCxnSpPr>
        <p:spPr>
          <a:xfrm>
            <a:off x="5396429" y="1285906"/>
            <a:ext cx="2310657" cy="20811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8E103F5E-EAD9-E8EC-0923-1892F5831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88" y="3692258"/>
            <a:ext cx="4103763" cy="2640842"/>
          </a:xfrm>
          <a:prstGeom prst="rect">
            <a:avLst/>
          </a:prstGeom>
        </p:spPr>
      </p:pic>
      <p:sp>
        <p:nvSpPr>
          <p:cNvPr id="22" name="Rechteck 21">
            <a:extLst>
              <a:ext uri="{FF2B5EF4-FFF2-40B4-BE49-F238E27FC236}">
                <a16:creationId xmlns:a16="http://schemas.microsoft.com/office/drawing/2014/main" id="{8F075A3C-310A-286C-0549-0E5C3342EDE3}"/>
              </a:ext>
            </a:extLst>
          </p:cNvPr>
          <p:cNvSpPr/>
          <p:nvPr/>
        </p:nvSpPr>
        <p:spPr>
          <a:xfrm>
            <a:off x="282888" y="2491929"/>
            <a:ext cx="4986542" cy="1200329"/>
          </a:xfrm>
          <a:prstGeom prst="rect">
            <a:avLst/>
          </a:prstGeom>
          <a:solidFill>
            <a:srgbClr val="BED7EF"/>
          </a:solidFill>
        </p:spPr>
        <p:txBody>
          <a:bodyPr wrap="square">
            <a:spAutoFit/>
          </a:bodyPr>
          <a:lstStyle/>
          <a:p>
            <a:r>
              <a:rPr lang="de-DE" dirty="0"/>
              <a:t>Der  Konfigurationsbereich sieht bei Start automatisch so aus.</a:t>
            </a:r>
          </a:p>
          <a:p>
            <a:r>
              <a:rPr lang="de-DE" b="1" dirty="0"/>
              <a:t>„Port intern“ </a:t>
            </a:r>
            <a:r>
              <a:rPr lang="de-DE" dirty="0"/>
              <a:t>bedeutet, dass die </a:t>
            </a:r>
            <a:r>
              <a:rPr lang="de-DE" b="1" dirty="0"/>
              <a:t>eingebaute LED </a:t>
            </a:r>
            <a:r>
              <a:rPr lang="de-DE" dirty="0"/>
              <a:t>beeinflusst wird.</a:t>
            </a:r>
          </a:p>
        </p:txBody>
      </p:sp>
      <p:cxnSp>
        <p:nvCxnSpPr>
          <p:cNvPr id="23" name="Gerade Verbindung mit Pfeil 22">
            <a:extLst>
              <a:ext uri="{FF2B5EF4-FFF2-40B4-BE49-F238E27FC236}">
                <a16:creationId xmlns:a16="http://schemas.microsoft.com/office/drawing/2014/main" id="{FDE6C204-B59B-5F55-07FE-1938E70B78AD}"/>
              </a:ext>
            </a:extLst>
          </p:cNvPr>
          <p:cNvCxnSpPr>
            <a:cxnSpLocks/>
          </p:cNvCxnSpPr>
          <p:nvPr/>
        </p:nvCxnSpPr>
        <p:spPr>
          <a:xfrm>
            <a:off x="1405763" y="3333967"/>
            <a:ext cx="664897" cy="1224970"/>
          </a:xfrm>
          <a:prstGeom prst="straightConnector1">
            <a:avLst/>
          </a:prstGeom>
          <a:ln w="381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78D3A061-DB06-1ACA-5187-865AE30FF8E2}"/>
              </a:ext>
            </a:extLst>
          </p:cNvPr>
          <p:cNvCxnSpPr>
            <a:cxnSpLocks/>
          </p:cNvCxnSpPr>
          <p:nvPr/>
        </p:nvCxnSpPr>
        <p:spPr>
          <a:xfrm flipH="1">
            <a:off x="3215578" y="3333967"/>
            <a:ext cx="1336465" cy="1878113"/>
          </a:xfrm>
          <a:prstGeom prst="straightConnector1">
            <a:avLst/>
          </a:prstGeom>
          <a:ln w="381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040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80DB8B5-3A54-73D7-5493-78FD44BC97AC}"/>
              </a:ext>
            </a:extLst>
          </p:cNvPr>
          <p:cNvPicPr>
            <a:picLocks noChangeAspect="1"/>
          </p:cNvPicPr>
          <p:nvPr/>
        </p:nvPicPr>
        <p:blipFill>
          <a:blip r:embed="rId2"/>
          <a:stretch>
            <a:fillRect/>
          </a:stretch>
        </p:blipFill>
        <p:spPr>
          <a:xfrm>
            <a:off x="4306037" y="1135186"/>
            <a:ext cx="7365922" cy="4515705"/>
          </a:xfrm>
          <a:prstGeom prst="rect">
            <a:avLst/>
          </a:prstGeom>
        </p:spPr>
      </p:pic>
      <p:sp>
        <p:nvSpPr>
          <p:cNvPr id="3" name="Titel 2">
            <a:extLst>
              <a:ext uri="{FF2B5EF4-FFF2-40B4-BE49-F238E27FC236}">
                <a16:creationId xmlns:a16="http://schemas.microsoft.com/office/drawing/2014/main" id="{F7D92C0B-BEC1-CD34-5ABB-95A429C5D398}"/>
              </a:ext>
            </a:extLst>
          </p:cNvPr>
          <p:cNvSpPr>
            <a:spLocks noGrp="1"/>
          </p:cNvSpPr>
          <p:nvPr>
            <p:ph type="title"/>
          </p:nvPr>
        </p:nvSpPr>
        <p:spPr/>
        <p:txBody>
          <a:bodyPr/>
          <a:lstStyle/>
          <a:p>
            <a:r>
              <a:rPr lang="de-DE" dirty="0"/>
              <a:t>Dein erstes Programm: Lampe an – Lampe aus</a:t>
            </a:r>
          </a:p>
        </p:txBody>
      </p:sp>
      <p:sp>
        <p:nvSpPr>
          <p:cNvPr id="7" name="Textfeld 6">
            <a:extLst>
              <a:ext uri="{FF2B5EF4-FFF2-40B4-BE49-F238E27FC236}">
                <a16:creationId xmlns:a16="http://schemas.microsoft.com/office/drawing/2014/main" id="{5FCAF3FF-CB43-46FA-103A-5DE7A862AFD7}"/>
              </a:ext>
            </a:extLst>
          </p:cNvPr>
          <p:cNvSpPr txBox="1"/>
          <p:nvPr/>
        </p:nvSpPr>
        <p:spPr>
          <a:xfrm>
            <a:off x="706448" y="1136467"/>
            <a:ext cx="3436713" cy="646331"/>
          </a:xfrm>
          <a:prstGeom prst="rect">
            <a:avLst/>
          </a:prstGeom>
          <a:solidFill>
            <a:srgbClr val="FFC000"/>
          </a:solidFill>
        </p:spPr>
        <p:txBody>
          <a:bodyPr wrap="square" rtlCol="0">
            <a:spAutoFit/>
          </a:bodyPr>
          <a:lstStyle/>
          <a:p>
            <a:r>
              <a:rPr lang="de-DE" dirty="0"/>
              <a:t>Stelle das Programm wie rechts abgebildet zusammen.</a:t>
            </a:r>
          </a:p>
        </p:txBody>
      </p:sp>
      <p:sp>
        <p:nvSpPr>
          <p:cNvPr id="8" name="Oval 7">
            <a:extLst>
              <a:ext uri="{FF2B5EF4-FFF2-40B4-BE49-F238E27FC236}">
                <a16:creationId xmlns:a16="http://schemas.microsoft.com/office/drawing/2014/main" id="{0C1DC756-6DC1-BD3D-7761-F323C9DDED71}"/>
              </a:ext>
            </a:extLst>
          </p:cNvPr>
          <p:cNvSpPr/>
          <p:nvPr/>
        </p:nvSpPr>
        <p:spPr>
          <a:xfrm>
            <a:off x="220392" y="113518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2AD1F174-D1B9-5229-A134-CEDD7D8CA648}"/>
              </a:ext>
            </a:extLst>
          </p:cNvPr>
          <p:cNvSpPr txBox="1"/>
          <p:nvPr/>
        </p:nvSpPr>
        <p:spPr>
          <a:xfrm>
            <a:off x="8715829" y="5737157"/>
            <a:ext cx="2956130" cy="646331"/>
          </a:xfrm>
          <a:prstGeom prst="rect">
            <a:avLst/>
          </a:prstGeom>
          <a:solidFill>
            <a:srgbClr val="FFC000"/>
          </a:solidFill>
        </p:spPr>
        <p:txBody>
          <a:bodyPr wrap="square" rtlCol="0">
            <a:spAutoFit/>
          </a:bodyPr>
          <a:lstStyle/>
          <a:p>
            <a:r>
              <a:rPr lang="de-DE" dirty="0"/>
              <a:t>Übertrage das Programm in den Arduino (Hochladen).</a:t>
            </a:r>
          </a:p>
        </p:txBody>
      </p:sp>
      <p:sp>
        <p:nvSpPr>
          <p:cNvPr id="10" name="Oval 9">
            <a:extLst>
              <a:ext uri="{FF2B5EF4-FFF2-40B4-BE49-F238E27FC236}">
                <a16:creationId xmlns:a16="http://schemas.microsoft.com/office/drawing/2014/main" id="{EC76B6B3-468B-0F24-BD50-F1FAEB9772F6}"/>
              </a:ext>
            </a:extLst>
          </p:cNvPr>
          <p:cNvSpPr/>
          <p:nvPr/>
        </p:nvSpPr>
        <p:spPr>
          <a:xfrm>
            <a:off x="8244562" y="572281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22" name="Textfeld 21">
            <a:extLst>
              <a:ext uri="{FF2B5EF4-FFF2-40B4-BE49-F238E27FC236}">
                <a16:creationId xmlns:a16="http://schemas.microsoft.com/office/drawing/2014/main" id="{BDA5372F-7D74-BFB8-041B-15FAD6FC64C5}"/>
              </a:ext>
            </a:extLst>
          </p:cNvPr>
          <p:cNvSpPr txBox="1"/>
          <p:nvPr/>
        </p:nvSpPr>
        <p:spPr>
          <a:xfrm>
            <a:off x="389451" y="5172165"/>
            <a:ext cx="3843604" cy="1200329"/>
          </a:xfrm>
          <a:prstGeom prst="rect">
            <a:avLst/>
          </a:prstGeom>
          <a:solidFill>
            <a:srgbClr val="FF7E79"/>
          </a:solidFill>
        </p:spPr>
        <p:txBody>
          <a:bodyPr wrap="square" rtlCol="0">
            <a:spAutoFit/>
          </a:bodyPr>
          <a:lstStyle/>
          <a:p>
            <a:r>
              <a:rPr lang="de-DE" dirty="0"/>
              <a:t>Aufgabe:</a:t>
            </a:r>
          </a:p>
          <a:p>
            <a:r>
              <a:rPr lang="de-DE" dirty="0"/>
              <a:t>Verändere den Befehl so, dass die LED nach dem Hochladen  wieder ausschaltet.</a:t>
            </a:r>
          </a:p>
        </p:txBody>
      </p:sp>
      <p:pic>
        <p:nvPicPr>
          <p:cNvPr id="23" name="Grafik 22" descr="Glühbirne Elektrisches Licht · Kostenlose Vektorgrafik auf ...">
            <a:extLst>
              <a:ext uri="{FF2B5EF4-FFF2-40B4-BE49-F238E27FC236}">
                <a16:creationId xmlns:a16="http://schemas.microsoft.com/office/drawing/2014/main" id="{0D7698F6-865F-D30F-5BD7-5466731E0B5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10237" y="4607091"/>
            <a:ext cx="633993" cy="594368"/>
          </a:xfrm>
          <a:prstGeom prst="rect">
            <a:avLst/>
          </a:prstGeom>
        </p:spPr>
      </p:pic>
      <p:cxnSp>
        <p:nvCxnSpPr>
          <p:cNvPr id="24" name="Gerade Verbindung mit Pfeil 23">
            <a:extLst>
              <a:ext uri="{FF2B5EF4-FFF2-40B4-BE49-F238E27FC236}">
                <a16:creationId xmlns:a16="http://schemas.microsoft.com/office/drawing/2014/main" id="{8B1EC988-42CF-5B5B-ADFD-901CCB95C4E1}"/>
              </a:ext>
            </a:extLst>
          </p:cNvPr>
          <p:cNvCxnSpPr>
            <a:cxnSpLocks/>
          </p:cNvCxnSpPr>
          <p:nvPr/>
        </p:nvCxnSpPr>
        <p:spPr>
          <a:xfrm>
            <a:off x="9807341" y="4614546"/>
            <a:ext cx="190941" cy="51983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9ACFD9B-48EE-A060-AE67-0F14FC64D667}"/>
              </a:ext>
            </a:extLst>
          </p:cNvPr>
          <p:cNvSpPr/>
          <p:nvPr/>
        </p:nvSpPr>
        <p:spPr>
          <a:xfrm>
            <a:off x="9821158" y="5151474"/>
            <a:ext cx="528243" cy="52824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4A93F71F-68F8-7FB7-41CE-0CC7E36AB41F}"/>
              </a:ext>
            </a:extLst>
          </p:cNvPr>
          <p:cNvSpPr txBox="1"/>
          <p:nvPr/>
        </p:nvSpPr>
        <p:spPr>
          <a:xfrm>
            <a:off x="9408923" y="4320465"/>
            <a:ext cx="796835" cy="369332"/>
          </a:xfrm>
          <a:prstGeom prst="rect">
            <a:avLst/>
          </a:prstGeom>
          <a:noFill/>
        </p:spPr>
        <p:txBody>
          <a:bodyPr wrap="square" rtlCol="0">
            <a:spAutoFit/>
          </a:bodyPr>
          <a:lstStyle/>
          <a:p>
            <a:r>
              <a:rPr lang="de-DE" b="1" dirty="0">
                <a:solidFill>
                  <a:srgbClr val="FF0000"/>
                </a:solidFill>
                <a:latin typeface="Bradley Hand" pitchFamily="2" charset="77"/>
              </a:rPr>
              <a:t>Klick</a:t>
            </a:r>
          </a:p>
        </p:txBody>
      </p:sp>
      <p:cxnSp>
        <p:nvCxnSpPr>
          <p:cNvPr id="42" name="Gerade Verbindung mit Pfeil 41">
            <a:extLst>
              <a:ext uri="{FF2B5EF4-FFF2-40B4-BE49-F238E27FC236}">
                <a16:creationId xmlns:a16="http://schemas.microsoft.com/office/drawing/2014/main" id="{E923EE84-8310-957E-494F-590CD0947E34}"/>
              </a:ext>
            </a:extLst>
          </p:cNvPr>
          <p:cNvCxnSpPr>
            <a:cxnSpLocks/>
          </p:cNvCxnSpPr>
          <p:nvPr/>
        </p:nvCxnSpPr>
        <p:spPr>
          <a:xfrm flipV="1">
            <a:off x="7380514" y="3187337"/>
            <a:ext cx="2259875" cy="164592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33D43482-A1A7-D6C0-7FED-F15DC8A9F7F9}"/>
              </a:ext>
            </a:extLst>
          </p:cNvPr>
          <p:cNvSpPr/>
          <p:nvPr/>
        </p:nvSpPr>
        <p:spPr>
          <a:xfrm>
            <a:off x="37053" y="515147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Tree>
    <p:extLst>
      <p:ext uri="{BB962C8B-B14F-4D97-AF65-F5344CB8AC3E}">
        <p14:creationId xmlns:p14="http://schemas.microsoft.com/office/powerpoint/2010/main" val="1044104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7622E-3B2D-113A-8902-DF31D91F2EFD}"/>
              </a:ext>
            </a:extLst>
          </p:cNvPr>
          <p:cNvSpPr>
            <a:spLocks noGrp="1"/>
          </p:cNvSpPr>
          <p:nvPr>
            <p:ph type="title"/>
          </p:nvPr>
        </p:nvSpPr>
        <p:spPr/>
        <p:txBody>
          <a:bodyPr/>
          <a:lstStyle/>
          <a:p>
            <a:r>
              <a:rPr lang="de-DE" dirty="0"/>
              <a:t>Achtung Blinklicht!</a:t>
            </a:r>
          </a:p>
        </p:txBody>
      </p:sp>
      <p:pic>
        <p:nvPicPr>
          <p:cNvPr id="13" name="Grafik 12">
            <a:extLst>
              <a:ext uri="{FF2B5EF4-FFF2-40B4-BE49-F238E27FC236}">
                <a16:creationId xmlns:a16="http://schemas.microsoft.com/office/drawing/2014/main" id="{E27ED716-5B8A-B9D7-FAD2-5B1D9881709D}"/>
              </a:ext>
            </a:extLst>
          </p:cNvPr>
          <p:cNvPicPr>
            <a:picLocks noChangeAspect="1"/>
          </p:cNvPicPr>
          <p:nvPr/>
        </p:nvPicPr>
        <p:blipFill>
          <a:blip r:embed="rId2"/>
          <a:stretch>
            <a:fillRect/>
          </a:stretch>
        </p:blipFill>
        <p:spPr>
          <a:xfrm>
            <a:off x="4177582" y="1135187"/>
            <a:ext cx="7794026" cy="4447268"/>
          </a:xfrm>
          <a:prstGeom prst="rect">
            <a:avLst/>
          </a:prstGeom>
        </p:spPr>
      </p:pic>
      <p:sp>
        <p:nvSpPr>
          <p:cNvPr id="14" name="Textfeld 13">
            <a:extLst>
              <a:ext uri="{FF2B5EF4-FFF2-40B4-BE49-F238E27FC236}">
                <a16:creationId xmlns:a16="http://schemas.microsoft.com/office/drawing/2014/main" id="{92C10A82-AF9F-DC20-8B67-C936495B2C8F}"/>
              </a:ext>
            </a:extLst>
          </p:cNvPr>
          <p:cNvSpPr txBox="1"/>
          <p:nvPr/>
        </p:nvSpPr>
        <p:spPr>
          <a:xfrm>
            <a:off x="587828" y="1148668"/>
            <a:ext cx="3436713" cy="923330"/>
          </a:xfrm>
          <a:prstGeom prst="rect">
            <a:avLst/>
          </a:prstGeom>
          <a:solidFill>
            <a:srgbClr val="FFC000"/>
          </a:solidFill>
        </p:spPr>
        <p:txBody>
          <a:bodyPr wrap="square" rtlCol="0">
            <a:spAutoFit/>
          </a:bodyPr>
          <a:lstStyle/>
          <a:p>
            <a:r>
              <a:rPr lang="de-DE" dirty="0"/>
              <a:t>Bringe die LED zum Blinken, indem du die richtigen Befehle untereinander setzt.</a:t>
            </a:r>
          </a:p>
        </p:txBody>
      </p:sp>
      <p:sp>
        <p:nvSpPr>
          <p:cNvPr id="15" name="Oval 14">
            <a:extLst>
              <a:ext uri="{FF2B5EF4-FFF2-40B4-BE49-F238E27FC236}">
                <a16:creationId xmlns:a16="http://schemas.microsoft.com/office/drawing/2014/main" id="{7DC9751B-14BB-7B33-61DD-1FC5A10A6E3B}"/>
              </a:ext>
            </a:extLst>
          </p:cNvPr>
          <p:cNvSpPr/>
          <p:nvPr/>
        </p:nvSpPr>
        <p:spPr>
          <a:xfrm>
            <a:off x="118880" y="113518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6" name="Oval 15">
            <a:extLst>
              <a:ext uri="{FF2B5EF4-FFF2-40B4-BE49-F238E27FC236}">
                <a16:creationId xmlns:a16="http://schemas.microsoft.com/office/drawing/2014/main" id="{D12DD687-58DD-66D1-6107-479401F75F9A}"/>
              </a:ext>
            </a:extLst>
          </p:cNvPr>
          <p:cNvSpPr/>
          <p:nvPr/>
        </p:nvSpPr>
        <p:spPr>
          <a:xfrm>
            <a:off x="4937761" y="4642022"/>
            <a:ext cx="2041424" cy="528243"/>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8" name="Gekrümmte Verbindung 17">
            <a:extLst>
              <a:ext uri="{FF2B5EF4-FFF2-40B4-BE49-F238E27FC236}">
                <a16:creationId xmlns:a16="http://schemas.microsoft.com/office/drawing/2014/main" id="{E01E3F45-9B7E-0F49-D4EC-695757F5A8FC}"/>
              </a:ext>
            </a:extLst>
          </p:cNvPr>
          <p:cNvCxnSpPr>
            <a:cxnSpLocks/>
          </p:cNvCxnSpPr>
          <p:nvPr/>
        </p:nvCxnSpPr>
        <p:spPr>
          <a:xfrm flipV="1">
            <a:off x="7171509" y="3004457"/>
            <a:ext cx="3239588" cy="1901686"/>
          </a:xfrm>
          <a:prstGeom prst="curvedConnector3">
            <a:avLst>
              <a:gd name="adj1" fmla="val 98790"/>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feld 21">
            <a:extLst>
              <a:ext uri="{FF2B5EF4-FFF2-40B4-BE49-F238E27FC236}">
                <a16:creationId xmlns:a16="http://schemas.microsoft.com/office/drawing/2014/main" id="{6404AA01-547E-682F-B8EF-1EB99BD24548}"/>
              </a:ext>
            </a:extLst>
          </p:cNvPr>
          <p:cNvSpPr txBox="1"/>
          <p:nvPr/>
        </p:nvSpPr>
        <p:spPr>
          <a:xfrm>
            <a:off x="4463993" y="5963586"/>
            <a:ext cx="875561" cy="369332"/>
          </a:xfrm>
          <a:prstGeom prst="rect">
            <a:avLst/>
          </a:prstGeom>
          <a:noFill/>
          <a:ln>
            <a:solidFill>
              <a:srgbClr val="FF0000"/>
            </a:solidFill>
          </a:ln>
        </p:spPr>
        <p:txBody>
          <a:bodyPr wrap="none" rtlCol="0">
            <a:spAutoFit/>
          </a:bodyPr>
          <a:lstStyle/>
          <a:p>
            <a:r>
              <a:rPr lang="de-DE" dirty="0"/>
              <a:t>LED an </a:t>
            </a:r>
          </a:p>
        </p:txBody>
      </p:sp>
      <p:sp>
        <p:nvSpPr>
          <p:cNvPr id="23" name="Textfeld 22">
            <a:extLst>
              <a:ext uri="{FF2B5EF4-FFF2-40B4-BE49-F238E27FC236}">
                <a16:creationId xmlns:a16="http://schemas.microsoft.com/office/drawing/2014/main" id="{75466DE9-661B-561E-355D-7E88B02616A1}"/>
              </a:ext>
            </a:extLst>
          </p:cNvPr>
          <p:cNvSpPr txBox="1"/>
          <p:nvPr/>
        </p:nvSpPr>
        <p:spPr>
          <a:xfrm>
            <a:off x="10722183" y="5970509"/>
            <a:ext cx="750525" cy="369332"/>
          </a:xfrm>
          <a:prstGeom prst="rect">
            <a:avLst/>
          </a:prstGeom>
          <a:noFill/>
          <a:ln>
            <a:solidFill>
              <a:srgbClr val="FF0000"/>
            </a:solidFill>
          </a:ln>
        </p:spPr>
        <p:txBody>
          <a:bodyPr wrap="square" rtlCol="0">
            <a:spAutoFit/>
          </a:bodyPr>
          <a:lstStyle/>
          <a:p>
            <a:r>
              <a:rPr lang="de-DE" dirty="0"/>
              <a:t>?</a:t>
            </a:r>
          </a:p>
        </p:txBody>
      </p:sp>
      <p:sp>
        <p:nvSpPr>
          <p:cNvPr id="24" name="Textfeld 23">
            <a:extLst>
              <a:ext uri="{FF2B5EF4-FFF2-40B4-BE49-F238E27FC236}">
                <a16:creationId xmlns:a16="http://schemas.microsoft.com/office/drawing/2014/main" id="{8704405C-AF8A-60D9-C870-B32FD16F1E42}"/>
              </a:ext>
            </a:extLst>
          </p:cNvPr>
          <p:cNvSpPr txBox="1"/>
          <p:nvPr/>
        </p:nvSpPr>
        <p:spPr>
          <a:xfrm>
            <a:off x="6218734" y="5963586"/>
            <a:ext cx="2050561" cy="369332"/>
          </a:xfrm>
          <a:prstGeom prst="rect">
            <a:avLst/>
          </a:prstGeom>
          <a:noFill/>
          <a:ln>
            <a:solidFill>
              <a:srgbClr val="FF0000"/>
            </a:solidFill>
          </a:ln>
        </p:spPr>
        <p:txBody>
          <a:bodyPr wrap="none" rtlCol="0">
            <a:spAutoFit/>
          </a:bodyPr>
          <a:lstStyle/>
          <a:p>
            <a:r>
              <a:rPr lang="de-DE" dirty="0"/>
              <a:t>0,5 Sekunde warten</a:t>
            </a:r>
          </a:p>
        </p:txBody>
      </p:sp>
      <p:sp>
        <p:nvSpPr>
          <p:cNvPr id="25" name="Textfeld 24">
            <a:extLst>
              <a:ext uri="{FF2B5EF4-FFF2-40B4-BE49-F238E27FC236}">
                <a16:creationId xmlns:a16="http://schemas.microsoft.com/office/drawing/2014/main" id="{B0CD3341-1CBA-C386-10A4-32871E837B52}"/>
              </a:ext>
            </a:extLst>
          </p:cNvPr>
          <p:cNvSpPr txBox="1"/>
          <p:nvPr/>
        </p:nvSpPr>
        <p:spPr>
          <a:xfrm>
            <a:off x="9106163" y="5970509"/>
            <a:ext cx="750526" cy="369332"/>
          </a:xfrm>
          <a:prstGeom prst="rect">
            <a:avLst/>
          </a:prstGeom>
          <a:noFill/>
          <a:ln>
            <a:solidFill>
              <a:srgbClr val="FF0000"/>
            </a:solidFill>
          </a:ln>
        </p:spPr>
        <p:txBody>
          <a:bodyPr wrap="none" rtlCol="0">
            <a:spAutoFit/>
          </a:bodyPr>
          <a:lstStyle/>
          <a:p>
            <a:r>
              <a:rPr lang="de-DE" dirty="0"/>
              <a:t>LED ? </a:t>
            </a:r>
          </a:p>
        </p:txBody>
      </p:sp>
      <p:cxnSp>
        <p:nvCxnSpPr>
          <p:cNvPr id="26" name="Gerade Verbindung mit Pfeil 25">
            <a:extLst>
              <a:ext uri="{FF2B5EF4-FFF2-40B4-BE49-F238E27FC236}">
                <a16:creationId xmlns:a16="http://schemas.microsoft.com/office/drawing/2014/main" id="{C2FA5EEA-8182-D2EE-BE54-71F007D1C997}"/>
              </a:ext>
            </a:extLst>
          </p:cNvPr>
          <p:cNvCxnSpPr>
            <a:cxnSpLocks/>
          </p:cNvCxnSpPr>
          <p:nvPr/>
        </p:nvCxnSpPr>
        <p:spPr>
          <a:xfrm>
            <a:off x="5339554" y="6148252"/>
            <a:ext cx="865493"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1B2A31BB-9AD9-9EEA-E610-A7A05EC4A4BE}"/>
              </a:ext>
            </a:extLst>
          </p:cNvPr>
          <p:cNvCxnSpPr>
            <a:cxnSpLocks/>
            <a:stCxn id="24" idx="3"/>
            <a:endCxn id="25" idx="1"/>
          </p:cNvCxnSpPr>
          <p:nvPr/>
        </p:nvCxnSpPr>
        <p:spPr>
          <a:xfrm>
            <a:off x="8269295" y="6148252"/>
            <a:ext cx="836868" cy="692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5A9B6AF3-58B8-6C6F-B9CE-8E85B2E9DF6B}"/>
              </a:ext>
            </a:extLst>
          </p:cNvPr>
          <p:cNvCxnSpPr>
            <a:cxnSpLocks/>
          </p:cNvCxnSpPr>
          <p:nvPr/>
        </p:nvCxnSpPr>
        <p:spPr>
          <a:xfrm>
            <a:off x="9856689" y="6155175"/>
            <a:ext cx="865493"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Gewinkelte Verbindung 30">
            <a:extLst>
              <a:ext uri="{FF2B5EF4-FFF2-40B4-BE49-F238E27FC236}">
                <a16:creationId xmlns:a16="http://schemas.microsoft.com/office/drawing/2014/main" id="{92FFB018-EA12-2297-D8B3-3D52A54349A1}"/>
              </a:ext>
            </a:extLst>
          </p:cNvPr>
          <p:cNvCxnSpPr>
            <a:cxnSpLocks/>
            <a:stCxn id="23" idx="3"/>
            <a:endCxn id="22" idx="1"/>
          </p:cNvCxnSpPr>
          <p:nvPr/>
        </p:nvCxnSpPr>
        <p:spPr>
          <a:xfrm flipH="1" flipV="1">
            <a:off x="4463993" y="6148252"/>
            <a:ext cx="7008715" cy="6923"/>
          </a:xfrm>
          <a:prstGeom prst="bentConnector5">
            <a:avLst>
              <a:gd name="adj1" fmla="val -3262"/>
              <a:gd name="adj2" fmla="val 6069464"/>
              <a:gd name="adj3" fmla="val 10326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hteck 33">
            <a:extLst>
              <a:ext uri="{FF2B5EF4-FFF2-40B4-BE49-F238E27FC236}">
                <a16:creationId xmlns:a16="http://schemas.microsoft.com/office/drawing/2014/main" id="{E45255B7-219A-1238-DF08-67AE49A4DF13}"/>
              </a:ext>
            </a:extLst>
          </p:cNvPr>
          <p:cNvSpPr/>
          <p:nvPr/>
        </p:nvSpPr>
        <p:spPr>
          <a:xfrm>
            <a:off x="220392" y="4555378"/>
            <a:ext cx="3549597" cy="584775"/>
          </a:xfrm>
          <a:prstGeom prst="rect">
            <a:avLst/>
          </a:prstGeom>
          <a:solidFill>
            <a:srgbClr val="BED7EF"/>
          </a:solidFill>
        </p:spPr>
        <p:txBody>
          <a:bodyPr wrap="square">
            <a:spAutoFit/>
          </a:bodyPr>
          <a:lstStyle/>
          <a:p>
            <a:r>
              <a:rPr lang="de-DE" b="1" dirty="0"/>
              <a:t>Wartebefehl</a:t>
            </a:r>
            <a:endParaRPr lang="de-DE" sz="1400" b="1" dirty="0"/>
          </a:p>
          <a:p>
            <a:r>
              <a:rPr lang="de-DE" sz="1400" dirty="0"/>
              <a:t>Gibt Wartezeit in Millisekunden (</a:t>
            </a:r>
            <a:r>
              <a:rPr lang="de-DE" sz="1400" dirty="0" err="1"/>
              <a:t>ms</a:t>
            </a:r>
            <a:r>
              <a:rPr lang="de-DE" sz="1400" dirty="0"/>
              <a:t>) vor</a:t>
            </a:r>
          </a:p>
        </p:txBody>
      </p:sp>
      <p:cxnSp>
        <p:nvCxnSpPr>
          <p:cNvPr id="35" name="Gerade Verbindung mit Pfeil 34">
            <a:extLst>
              <a:ext uri="{FF2B5EF4-FFF2-40B4-BE49-F238E27FC236}">
                <a16:creationId xmlns:a16="http://schemas.microsoft.com/office/drawing/2014/main" id="{21A4EC17-D4ED-E19A-BC0D-444A1A347D64}"/>
              </a:ext>
            </a:extLst>
          </p:cNvPr>
          <p:cNvCxnSpPr>
            <a:cxnSpLocks/>
          </p:cNvCxnSpPr>
          <p:nvPr/>
        </p:nvCxnSpPr>
        <p:spPr>
          <a:xfrm>
            <a:off x="3769989" y="4878232"/>
            <a:ext cx="1167772"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7" name="Grafik 36" descr="Glühbirne Elektrisches Licht · Kostenlose Vektorgrafik auf ...">
            <a:extLst>
              <a:ext uri="{FF2B5EF4-FFF2-40B4-BE49-F238E27FC236}">
                <a16:creationId xmlns:a16="http://schemas.microsoft.com/office/drawing/2014/main" id="{B13AB81F-FD9A-3B9D-90FA-17753B5ED23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339792" y="4213842"/>
            <a:ext cx="633993" cy="594368"/>
          </a:xfrm>
          <a:prstGeom prst="rect">
            <a:avLst/>
          </a:prstGeom>
        </p:spPr>
      </p:pic>
    </p:spTree>
    <p:extLst>
      <p:ext uri="{BB962C8B-B14F-4D97-AF65-F5344CB8AC3E}">
        <p14:creationId xmlns:p14="http://schemas.microsoft.com/office/powerpoint/2010/main" val="2662024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17170D-1DFC-3943-BBFF-E914F45B1A18}"/>
              </a:ext>
            </a:extLst>
          </p:cNvPr>
          <p:cNvSpPr>
            <a:spLocks noGrp="1"/>
          </p:cNvSpPr>
          <p:nvPr>
            <p:ph type="title"/>
          </p:nvPr>
        </p:nvSpPr>
        <p:spPr/>
        <p:txBody>
          <a:bodyPr/>
          <a:lstStyle/>
          <a:p>
            <a:r>
              <a:rPr lang="de-DE" dirty="0"/>
              <a:t>Schaltungsaufbau auf dem </a:t>
            </a:r>
            <a:r>
              <a:rPr lang="de-DE" dirty="0" err="1"/>
              <a:t>Breadboard</a:t>
            </a:r>
            <a:endParaRPr lang="de-DE" dirty="0"/>
          </a:p>
        </p:txBody>
      </p:sp>
      <p:pic>
        <p:nvPicPr>
          <p:cNvPr id="5" name="Grafik 4">
            <a:extLst>
              <a:ext uri="{FF2B5EF4-FFF2-40B4-BE49-F238E27FC236}">
                <a16:creationId xmlns:a16="http://schemas.microsoft.com/office/drawing/2014/main" id="{83E3E911-A72E-2546-B7C0-58B545B9F0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240930" y="1945851"/>
            <a:ext cx="8214360" cy="2966297"/>
          </a:xfrm>
          <a:prstGeom prst="rect">
            <a:avLst/>
          </a:prstGeom>
        </p:spPr>
      </p:pic>
      <p:sp>
        <p:nvSpPr>
          <p:cNvPr id="6" name="Textfeld 5">
            <a:extLst>
              <a:ext uri="{FF2B5EF4-FFF2-40B4-BE49-F238E27FC236}">
                <a16:creationId xmlns:a16="http://schemas.microsoft.com/office/drawing/2014/main" id="{E18946C3-0134-5743-803D-388BF81CF1BE}"/>
              </a:ext>
            </a:extLst>
          </p:cNvPr>
          <p:cNvSpPr txBox="1"/>
          <p:nvPr/>
        </p:nvSpPr>
        <p:spPr>
          <a:xfrm>
            <a:off x="236220" y="875763"/>
            <a:ext cx="11784330" cy="707886"/>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dirty="0">
                <a:cs typeface="Calibri" panose="020F0502020204030204"/>
              </a:rPr>
              <a:t>Die Kontakte in den Reihen oben und unten sind verbunden.</a:t>
            </a:r>
          </a:p>
          <a:p>
            <a:r>
              <a:rPr lang="de-DE" sz="2000" dirty="0">
                <a:cs typeface="Calibri" panose="020F0502020204030204"/>
              </a:rPr>
              <a:t>Achtung! Manche Boards haben eine Lücke in der Mitte der Reihen.</a:t>
            </a:r>
          </a:p>
        </p:txBody>
      </p:sp>
      <p:sp>
        <p:nvSpPr>
          <p:cNvPr id="7" name="Textfeld 6">
            <a:extLst>
              <a:ext uri="{FF2B5EF4-FFF2-40B4-BE49-F238E27FC236}">
                <a16:creationId xmlns:a16="http://schemas.microsoft.com/office/drawing/2014/main" id="{90F11443-A118-394F-9A94-151C977C93EB}"/>
              </a:ext>
            </a:extLst>
          </p:cNvPr>
          <p:cNvSpPr txBox="1"/>
          <p:nvPr/>
        </p:nvSpPr>
        <p:spPr>
          <a:xfrm>
            <a:off x="8509077" y="3270848"/>
            <a:ext cx="3565260" cy="1015663"/>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dirty="0">
                <a:cs typeface="Calibri" panose="020F0502020204030204"/>
              </a:rPr>
              <a:t>Die 5 Kontakte in den Spalten oben und unten sind jeweils verbunden. </a:t>
            </a:r>
          </a:p>
        </p:txBody>
      </p:sp>
      <p:cxnSp>
        <p:nvCxnSpPr>
          <p:cNvPr id="9" name="Gerade Verbindung 8">
            <a:extLst>
              <a:ext uri="{FF2B5EF4-FFF2-40B4-BE49-F238E27FC236}">
                <a16:creationId xmlns:a16="http://schemas.microsoft.com/office/drawing/2014/main" id="{EC823EE8-A922-9743-93D0-CEA68F43998E}"/>
              </a:ext>
            </a:extLst>
          </p:cNvPr>
          <p:cNvCxnSpPr>
            <a:cxnSpLocks/>
          </p:cNvCxnSpPr>
          <p:nvPr/>
        </p:nvCxnSpPr>
        <p:spPr>
          <a:xfrm>
            <a:off x="2388870" y="1487836"/>
            <a:ext cx="641201" cy="97932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567AE259-703E-E548-A9E0-A22F7645A1FD}"/>
              </a:ext>
            </a:extLst>
          </p:cNvPr>
          <p:cNvCxnSpPr>
            <a:cxnSpLocks/>
          </p:cNvCxnSpPr>
          <p:nvPr/>
        </p:nvCxnSpPr>
        <p:spPr>
          <a:xfrm>
            <a:off x="2846070" y="1487836"/>
            <a:ext cx="560070" cy="904844"/>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5BDC8A58-54A0-C244-A0B1-982ABE7D1676}"/>
              </a:ext>
            </a:extLst>
          </p:cNvPr>
          <p:cNvCxnSpPr>
            <a:cxnSpLocks/>
          </p:cNvCxnSpPr>
          <p:nvPr/>
        </p:nvCxnSpPr>
        <p:spPr>
          <a:xfrm>
            <a:off x="8248650" y="2890015"/>
            <a:ext cx="1295400" cy="380833"/>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5EDB6558-BC64-BA43-98ED-C3CCF91AD07E}"/>
              </a:ext>
            </a:extLst>
          </p:cNvPr>
          <p:cNvCxnSpPr>
            <a:cxnSpLocks/>
          </p:cNvCxnSpPr>
          <p:nvPr/>
        </p:nvCxnSpPr>
        <p:spPr>
          <a:xfrm flipV="1">
            <a:off x="8248650" y="3587153"/>
            <a:ext cx="206640" cy="25383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20A653E1-0598-2F4F-9275-A30DA041ED11}"/>
              </a:ext>
            </a:extLst>
          </p:cNvPr>
          <p:cNvCxnSpPr>
            <a:cxnSpLocks/>
            <a:endCxn id="5" idx="0"/>
          </p:cNvCxnSpPr>
          <p:nvPr/>
        </p:nvCxnSpPr>
        <p:spPr>
          <a:xfrm>
            <a:off x="4348110" y="1569629"/>
            <a:ext cx="0" cy="334251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95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E4E8528C-FAE5-7280-1D20-C4A01FCEC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807" y="1826974"/>
            <a:ext cx="5637619" cy="4239673"/>
          </a:xfrm>
          <a:prstGeom prst="rect">
            <a:avLst/>
          </a:prstGeom>
        </p:spPr>
      </p:pic>
      <p:grpSp>
        <p:nvGrpSpPr>
          <p:cNvPr id="24" name="Gruppieren 23">
            <a:extLst>
              <a:ext uri="{FF2B5EF4-FFF2-40B4-BE49-F238E27FC236}">
                <a16:creationId xmlns:a16="http://schemas.microsoft.com/office/drawing/2014/main" id="{AD358DC3-022B-8985-9785-EB4AC899B22D}"/>
              </a:ext>
            </a:extLst>
          </p:cNvPr>
          <p:cNvGrpSpPr/>
          <p:nvPr/>
        </p:nvGrpSpPr>
        <p:grpSpPr>
          <a:xfrm>
            <a:off x="1727680" y="1220994"/>
            <a:ext cx="1148332" cy="3673744"/>
            <a:chOff x="928698" y="2232784"/>
            <a:chExt cx="681541" cy="2180387"/>
          </a:xfrm>
        </p:grpSpPr>
        <p:pic>
          <p:nvPicPr>
            <p:cNvPr id="4" name="Grafik 3" descr="Ein Bild, das Text, Elektronik, Screenshot enthält.&#10;&#10;Automatisch generierte Beschreibung">
              <a:extLst>
                <a:ext uri="{FF2B5EF4-FFF2-40B4-BE49-F238E27FC236}">
                  <a16:creationId xmlns:a16="http://schemas.microsoft.com/office/drawing/2014/main" id="{1E28A85A-1E2B-91FD-5657-51C22AE2FD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80" t="796" r="90725" b="77432"/>
            <a:stretch/>
          </p:blipFill>
          <p:spPr>
            <a:xfrm>
              <a:off x="928698" y="2232784"/>
              <a:ext cx="537327" cy="1094460"/>
            </a:xfrm>
            <a:prstGeom prst="rect">
              <a:avLst/>
            </a:prstGeom>
          </p:spPr>
        </p:pic>
        <p:grpSp>
          <p:nvGrpSpPr>
            <p:cNvPr id="21" name="Gruppieren 20">
              <a:extLst>
                <a:ext uri="{FF2B5EF4-FFF2-40B4-BE49-F238E27FC236}">
                  <a16:creationId xmlns:a16="http://schemas.microsoft.com/office/drawing/2014/main" id="{11D78530-DCB1-E288-B875-8908DB15C781}"/>
                </a:ext>
              </a:extLst>
            </p:cNvPr>
            <p:cNvGrpSpPr/>
            <p:nvPr/>
          </p:nvGrpSpPr>
          <p:grpSpPr>
            <a:xfrm>
              <a:off x="1012951" y="3111923"/>
              <a:ext cx="597288" cy="1301248"/>
              <a:chOff x="1012951" y="3111923"/>
              <a:chExt cx="597288" cy="1301248"/>
            </a:xfrm>
          </p:grpSpPr>
          <p:sp>
            <p:nvSpPr>
              <p:cNvPr id="10" name="Textfeld 9">
                <a:extLst>
                  <a:ext uri="{FF2B5EF4-FFF2-40B4-BE49-F238E27FC236}">
                    <a16:creationId xmlns:a16="http://schemas.microsoft.com/office/drawing/2014/main" id="{AA2F8338-59AC-E742-8602-B5E8F9E78D2B}"/>
                  </a:ext>
                </a:extLst>
              </p:cNvPr>
              <p:cNvSpPr txBox="1"/>
              <p:nvPr/>
            </p:nvSpPr>
            <p:spPr>
              <a:xfrm>
                <a:off x="1083554" y="3111923"/>
                <a:ext cx="309700" cy="584775"/>
              </a:xfrm>
              <a:prstGeom prst="rect">
                <a:avLst/>
              </a:prstGeom>
              <a:noFill/>
            </p:spPr>
            <p:txBody>
              <a:bodyPr wrap="none" rtlCol="0">
                <a:spAutoFit/>
              </a:bodyPr>
              <a:lstStyle/>
              <a:p>
                <a:r>
                  <a:rPr lang="de-DE" sz="3200" b="1" dirty="0"/>
                  <a:t>-</a:t>
                </a:r>
              </a:p>
            </p:txBody>
          </p:sp>
          <p:pic>
            <p:nvPicPr>
              <p:cNvPr id="17" name="Grafik 16" descr="Ein Bild, das Text, Elektronik, Screenshot enthält.&#10;&#10;Automatisch generierte Beschreibung">
                <a:extLst>
                  <a:ext uri="{FF2B5EF4-FFF2-40B4-BE49-F238E27FC236}">
                    <a16:creationId xmlns:a16="http://schemas.microsoft.com/office/drawing/2014/main" id="{E5C8B573-1BB5-FBD2-612D-CCA1373D62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073" t="7370" r="74640" b="79131"/>
              <a:stretch/>
            </p:blipFill>
            <p:spPr>
              <a:xfrm>
                <a:off x="1012951" y="3734573"/>
                <a:ext cx="495917" cy="678598"/>
              </a:xfrm>
              <a:prstGeom prst="rect">
                <a:avLst/>
              </a:prstGeom>
            </p:spPr>
          </p:pic>
          <p:sp>
            <p:nvSpPr>
              <p:cNvPr id="11" name="Textfeld 10">
                <a:extLst>
                  <a:ext uri="{FF2B5EF4-FFF2-40B4-BE49-F238E27FC236}">
                    <a16:creationId xmlns:a16="http://schemas.microsoft.com/office/drawing/2014/main" id="{35775407-C68E-DF4E-9EA3-D584B3DB2270}"/>
                  </a:ext>
                </a:extLst>
              </p:cNvPr>
              <p:cNvSpPr txBox="1"/>
              <p:nvPr/>
            </p:nvSpPr>
            <p:spPr>
              <a:xfrm>
                <a:off x="1220389" y="3116947"/>
                <a:ext cx="389850" cy="584775"/>
              </a:xfrm>
              <a:prstGeom prst="rect">
                <a:avLst/>
              </a:prstGeom>
              <a:noFill/>
            </p:spPr>
            <p:txBody>
              <a:bodyPr wrap="none" rtlCol="0">
                <a:spAutoFit/>
              </a:bodyPr>
              <a:lstStyle/>
              <a:p>
                <a:r>
                  <a:rPr lang="de-DE" sz="3200" b="1" dirty="0"/>
                  <a:t>+</a:t>
                </a:r>
              </a:p>
            </p:txBody>
          </p:sp>
        </p:grpSp>
      </p:grpSp>
      <p:pic>
        <p:nvPicPr>
          <p:cNvPr id="18" name="Grafik 17">
            <a:extLst>
              <a:ext uri="{FF2B5EF4-FFF2-40B4-BE49-F238E27FC236}">
                <a16:creationId xmlns:a16="http://schemas.microsoft.com/office/drawing/2014/main" id="{58D1E437-F749-794C-BB67-E73259C89F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6216" y="1178724"/>
            <a:ext cx="3783353" cy="4604269"/>
          </a:xfrm>
          <a:prstGeom prst="rect">
            <a:avLst/>
          </a:prstGeom>
        </p:spPr>
      </p:pic>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Die erste Schaltung: LED an und aus - Bauteile</a:t>
            </a:r>
          </a:p>
        </p:txBody>
      </p:sp>
      <p:pic>
        <p:nvPicPr>
          <p:cNvPr id="19" name="Grafik 18" descr="Glühbirne Elektrisches Licht · Kostenlose Vektorgrafik auf ...">
            <a:extLst>
              <a:ext uri="{FF2B5EF4-FFF2-40B4-BE49-F238E27FC236}">
                <a16:creationId xmlns:a16="http://schemas.microsoft.com/office/drawing/2014/main" id="{C9D01807-5E34-5443-9CF5-0A501CD48270}"/>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303118" y="993206"/>
            <a:ext cx="945156" cy="886083"/>
          </a:xfrm>
          <a:prstGeom prst="rect">
            <a:avLst/>
          </a:prstGeom>
        </p:spPr>
      </p:pic>
      <p:sp>
        <p:nvSpPr>
          <p:cNvPr id="8" name="Textfeld 7">
            <a:extLst>
              <a:ext uri="{FF2B5EF4-FFF2-40B4-BE49-F238E27FC236}">
                <a16:creationId xmlns:a16="http://schemas.microsoft.com/office/drawing/2014/main" id="{F24EE46B-B2D5-2145-BB85-E239F0604B97}"/>
              </a:ext>
            </a:extLst>
          </p:cNvPr>
          <p:cNvSpPr txBox="1"/>
          <p:nvPr/>
        </p:nvSpPr>
        <p:spPr>
          <a:xfrm>
            <a:off x="1270329" y="2541858"/>
            <a:ext cx="537327" cy="369332"/>
          </a:xfrm>
          <a:prstGeom prst="rect">
            <a:avLst/>
          </a:prstGeom>
          <a:solidFill>
            <a:schemeClr val="accent5">
              <a:lumMod val="40000"/>
              <a:lumOff val="60000"/>
            </a:schemeClr>
          </a:solidFill>
        </p:spPr>
        <p:txBody>
          <a:bodyPr wrap="square" rtlCol="0">
            <a:spAutoFit/>
          </a:bodyPr>
          <a:lstStyle/>
          <a:p>
            <a:r>
              <a:rPr lang="de-DE" dirty="0"/>
              <a:t>LED</a:t>
            </a:r>
          </a:p>
        </p:txBody>
      </p:sp>
      <p:sp>
        <p:nvSpPr>
          <p:cNvPr id="9" name="Textfeld 8">
            <a:extLst>
              <a:ext uri="{FF2B5EF4-FFF2-40B4-BE49-F238E27FC236}">
                <a16:creationId xmlns:a16="http://schemas.microsoft.com/office/drawing/2014/main" id="{A085BE86-17E6-A44A-ADD5-ABC4E3D17170}"/>
              </a:ext>
            </a:extLst>
          </p:cNvPr>
          <p:cNvSpPr txBox="1"/>
          <p:nvPr/>
        </p:nvSpPr>
        <p:spPr>
          <a:xfrm>
            <a:off x="554724" y="3932904"/>
            <a:ext cx="1271758" cy="369332"/>
          </a:xfrm>
          <a:prstGeom prst="rect">
            <a:avLst/>
          </a:prstGeom>
          <a:solidFill>
            <a:schemeClr val="accent5">
              <a:lumMod val="40000"/>
              <a:lumOff val="60000"/>
            </a:schemeClr>
          </a:solidFill>
        </p:spPr>
        <p:txBody>
          <a:bodyPr wrap="none" rtlCol="0">
            <a:spAutoFit/>
          </a:bodyPr>
          <a:lstStyle/>
          <a:p>
            <a:r>
              <a:rPr lang="de-DE" dirty="0"/>
              <a:t>Widerstand</a:t>
            </a:r>
          </a:p>
        </p:txBody>
      </p:sp>
      <p:sp>
        <p:nvSpPr>
          <p:cNvPr id="12" name="Textfeld 11">
            <a:extLst>
              <a:ext uri="{FF2B5EF4-FFF2-40B4-BE49-F238E27FC236}">
                <a16:creationId xmlns:a16="http://schemas.microsoft.com/office/drawing/2014/main" id="{8E04FD57-4846-8E4E-B25F-6698E5DB867B}"/>
              </a:ext>
            </a:extLst>
          </p:cNvPr>
          <p:cNvSpPr txBox="1"/>
          <p:nvPr/>
        </p:nvSpPr>
        <p:spPr>
          <a:xfrm>
            <a:off x="239431" y="2911190"/>
            <a:ext cx="1585846" cy="830997"/>
          </a:xfrm>
          <a:prstGeom prst="rect">
            <a:avLst/>
          </a:prstGeom>
          <a:solidFill>
            <a:schemeClr val="accent5">
              <a:lumMod val="40000"/>
              <a:lumOff val="60000"/>
            </a:schemeClr>
          </a:solidFill>
        </p:spPr>
        <p:txBody>
          <a:bodyPr wrap="square" rtlCol="0">
            <a:spAutoFit/>
          </a:bodyPr>
          <a:lstStyle/>
          <a:p>
            <a:r>
              <a:rPr lang="de-DE" sz="1600" dirty="0"/>
              <a:t>Längeres, abgewinkeltes</a:t>
            </a:r>
          </a:p>
          <a:p>
            <a:r>
              <a:rPr lang="de-DE" sz="1600" dirty="0"/>
              <a:t>Beinchen ist Plus</a:t>
            </a:r>
          </a:p>
        </p:txBody>
      </p:sp>
      <p:sp>
        <p:nvSpPr>
          <p:cNvPr id="25" name="Textfeld 24">
            <a:extLst>
              <a:ext uri="{FF2B5EF4-FFF2-40B4-BE49-F238E27FC236}">
                <a16:creationId xmlns:a16="http://schemas.microsoft.com/office/drawing/2014/main" id="{B88323C6-5895-125E-153E-8331B8851E27}"/>
              </a:ext>
            </a:extLst>
          </p:cNvPr>
          <p:cNvSpPr txBox="1"/>
          <p:nvPr/>
        </p:nvSpPr>
        <p:spPr>
          <a:xfrm>
            <a:off x="7934309" y="1049843"/>
            <a:ext cx="1806039" cy="338554"/>
          </a:xfrm>
          <a:prstGeom prst="rect">
            <a:avLst/>
          </a:prstGeom>
          <a:solidFill>
            <a:schemeClr val="accent5">
              <a:lumMod val="40000"/>
              <a:lumOff val="60000"/>
            </a:schemeClr>
          </a:solidFill>
        </p:spPr>
        <p:txBody>
          <a:bodyPr wrap="square" rtlCol="0">
            <a:spAutoFit/>
          </a:bodyPr>
          <a:lstStyle/>
          <a:p>
            <a:r>
              <a:rPr lang="de-DE" sz="1600" dirty="0"/>
              <a:t>Längeres Beinchen!</a:t>
            </a:r>
          </a:p>
        </p:txBody>
      </p:sp>
      <p:cxnSp>
        <p:nvCxnSpPr>
          <p:cNvPr id="26" name="Gerade Verbindung 25">
            <a:extLst>
              <a:ext uri="{FF2B5EF4-FFF2-40B4-BE49-F238E27FC236}">
                <a16:creationId xmlns:a16="http://schemas.microsoft.com/office/drawing/2014/main" id="{7792D235-1B52-F7E6-9F1B-D7D953F26272}"/>
              </a:ext>
            </a:extLst>
          </p:cNvPr>
          <p:cNvCxnSpPr>
            <a:cxnSpLocks/>
          </p:cNvCxnSpPr>
          <p:nvPr/>
        </p:nvCxnSpPr>
        <p:spPr>
          <a:xfrm flipH="1">
            <a:off x="7508759" y="1436247"/>
            <a:ext cx="954447" cy="1393721"/>
          </a:xfrm>
          <a:prstGeom prst="line">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748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524BB82-4057-8FAE-A593-2416D8FAD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310" y="1089567"/>
            <a:ext cx="6628251" cy="4984661"/>
          </a:xfrm>
          <a:prstGeom prst="rect">
            <a:avLst/>
          </a:prstGeom>
        </p:spPr>
      </p:pic>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Die erste Schaltung: LED an und aus</a:t>
            </a:r>
          </a:p>
        </p:txBody>
      </p:sp>
      <p:sp>
        <p:nvSpPr>
          <p:cNvPr id="10" name="Textfeld 9">
            <a:extLst>
              <a:ext uri="{FF2B5EF4-FFF2-40B4-BE49-F238E27FC236}">
                <a16:creationId xmlns:a16="http://schemas.microsoft.com/office/drawing/2014/main" id="{77A794EA-DF8E-1E44-8962-5B6FA03054B9}"/>
              </a:ext>
            </a:extLst>
          </p:cNvPr>
          <p:cNvSpPr txBox="1"/>
          <p:nvPr/>
        </p:nvSpPr>
        <p:spPr>
          <a:xfrm>
            <a:off x="785345" y="1089568"/>
            <a:ext cx="4262681" cy="646331"/>
          </a:xfrm>
          <a:prstGeom prst="rect">
            <a:avLst/>
          </a:prstGeom>
          <a:solidFill>
            <a:srgbClr val="FFC000"/>
          </a:solidFill>
        </p:spPr>
        <p:txBody>
          <a:bodyPr wrap="square" rtlCol="0">
            <a:spAutoFit/>
          </a:bodyPr>
          <a:lstStyle/>
          <a:p>
            <a:r>
              <a:rPr lang="de-DE" dirty="0"/>
              <a:t>Erstelle die Schaltung auf dem </a:t>
            </a:r>
            <a:r>
              <a:rPr lang="de-DE" dirty="0" err="1"/>
              <a:t>Breadboard</a:t>
            </a:r>
            <a:r>
              <a:rPr lang="de-DE" dirty="0"/>
              <a:t>.</a:t>
            </a:r>
          </a:p>
          <a:p>
            <a:r>
              <a:rPr lang="de-DE" dirty="0"/>
              <a:t>Verbinde Port 13 mit dem LED-Eingang.</a:t>
            </a:r>
          </a:p>
        </p:txBody>
      </p:sp>
      <p:sp>
        <p:nvSpPr>
          <p:cNvPr id="15" name="Oval 14">
            <a:extLst>
              <a:ext uri="{FF2B5EF4-FFF2-40B4-BE49-F238E27FC236}">
                <a16:creationId xmlns:a16="http://schemas.microsoft.com/office/drawing/2014/main" id="{E8B28324-ADF5-384E-812C-3763F4B529AD}"/>
              </a:ext>
            </a:extLst>
          </p:cNvPr>
          <p:cNvSpPr/>
          <p:nvPr/>
        </p:nvSpPr>
        <p:spPr>
          <a:xfrm>
            <a:off x="312036" y="108956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20" name="Textfeld 19">
            <a:extLst>
              <a:ext uri="{FF2B5EF4-FFF2-40B4-BE49-F238E27FC236}">
                <a16:creationId xmlns:a16="http://schemas.microsoft.com/office/drawing/2014/main" id="{071A2BFD-EAEB-4A4B-A281-BF1D451339E3}"/>
              </a:ext>
            </a:extLst>
          </p:cNvPr>
          <p:cNvSpPr txBox="1"/>
          <p:nvPr/>
        </p:nvSpPr>
        <p:spPr>
          <a:xfrm>
            <a:off x="785345" y="1860214"/>
            <a:ext cx="4262681" cy="646331"/>
          </a:xfrm>
          <a:prstGeom prst="rect">
            <a:avLst/>
          </a:prstGeom>
          <a:solidFill>
            <a:srgbClr val="FFC000"/>
          </a:solidFill>
        </p:spPr>
        <p:txBody>
          <a:bodyPr wrap="square" rtlCol="0">
            <a:spAutoFit/>
          </a:bodyPr>
          <a:lstStyle/>
          <a:p>
            <a:r>
              <a:rPr lang="de-DE" dirty="0"/>
              <a:t>Führe dein bisheriges Blinklichtprogramm aus.</a:t>
            </a:r>
          </a:p>
        </p:txBody>
      </p:sp>
      <p:sp>
        <p:nvSpPr>
          <p:cNvPr id="21" name="Oval 20">
            <a:extLst>
              <a:ext uri="{FF2B5EF4-FFF2-40B4-BE49-F238E27FC236}">
                <a16:creationId xmlns:a16="http://schemas.microsoft.com/office/drawing/2014/main" id="{22E47F97-81AD-EE4F-8696-C4ADBA614047}"/>
              </a:ext>
            </a:extLst>
          </p:cNvPr>
          <p:cNvSpPr/>
          <p:nvPr/>
        </p:nvSpPr>
        <p:spPr>
          <a:xfrm>
            <a:off x="342439" y="186316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5" name="Textfeld 4">
            <a:extLst>
              <a:ext uri="{FF2B5EF4-FFF2-40B4-BE49-F238E27FC236}">
                <a16:creationId xmlns:a16="http://schemas.microsoft.com/office/drawing/2014/main" id="{238916FA-45B0-7912-AACA-65AD55C86E42}"/>
              </a:ext>
            </a:extLst>
          </p:cNvPr>
          <p:cNvSpPr txBox="1"/>
          <p:nvPr/>
        </p:nvSpPr>
        <p:spPr>
          <a:xfrm>
            <a:off x="785345" y="3681503"/>
            <a:ext cx="2589200" cy="584775"/>
          </a:xfrm>
          <a:prstGeom prst="rect">
            <a:avLst/>
          </a:prstGeom>
          <a:solidFill>
            <a:schemeClr val="accent5">
              <a:lumMod val="40000"/>
              <a:lumOff val="60000"/>
            </a:schemeClr>
          </a:solidFill>
        </p:spPr>
        <p:txBody>
          <a:bodyPr wrap="square" rtlCol="0">
            <a:spAutoFit/>
          </a:bodyPr>
          <a:lstStyle/>
          <a:p>
            <a:r>
              <a:rPr lang="de-DE" sz="1600" b="1" dirty="0"/>
              <a:t>„Port intern“ </a:t>
            </a:r>
            <a:r>
              <a:rPr lang="de-DE" sz="1600" dirty="0"/>
              <a:t>ist direkt mit </a:t>
            </a:r>
            <a:r>
              <a:rPr lang="de-DE" sz="1600" b="1" dirty="0"/>
              <a:t>PIN 13 </a:t>
            </a:r>
            <a:r>
              <a:rPr lang="de-DE" sz="1600" dirty="0"/>
              <a:t>gekoppelt!</a:t>
            </a:r>
          </a:p>
        </p:txBody>
      </p:sp>
      <p:pic>
        <p:nvPicPr>
          <p:cNvPr id="23" name="Grafik 22" descr="Glühbirne Elektrisches Licht · Kostenlose Vektorgrafik auf ...">
            <a:extLst>
              <a:ext uri="{FF2B5EF4-FFF2-40B4-BE49-F238E27FC236}">
                <a16:creationId xmlns:a16="http://schemas.microsoft.com/office/drawing/2014/main" id="{8BF8DDD8-3D2B-D845-9ECE-5AD47E13049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42439" y="3311477"/>
            <a:ext cx="633993" cy="594368"/>
          </a:xfrm>
          <a:prstGeom prst="rect">
            <a:avLst/>
          </a:prstGeom>
        </p:spPr>
      </p:pic>
    </p:spTree>
    <p:extLst>
      <p:ext uri="{BB962C8B-B14F-4D97-AF65-F5344CB8AC3E}">
        <p14:creationId xmlns:p14="http://schemas.microsoft.com/office/powerpoint/2010/main" val="2652960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12C0FCC-9DB7-EC17-1CDC-D8C227F0D347}"/>
              </a:ext>
            </a:extLst>
          </p:cNvPr>
          <p:cNvSpPr>
            <a:spLocks noGrp="1"/>
          </p:cNvSpPr>
          <p:nvPr>
            <p:ph type="title"/>
          </p:nvPr>
        </p:nvSpPr>
        <p:spPr/>
        <p:txBody>
          <a:bodyPr/>
          <a:lstStyle/>
          <a:p>
            <a:r>
              <a:rPr lang="de-DE" dirty="0"/>
              <a:t>Ablaufplan</a:t>
            </a:r>
          </a:p>
        </p:txBody>
      </p:sp>
      <p:sp>
        <p:nvSpPr>
          <p:cNvPr id="8" name="Textfeld 7">
            <a:extLst>
              <a:ext uri="{FF2B5EF4-FFF2-40B4-BE49-F238E27FC236}">
                <a16:creationId xmlns:a16="http://schemas.microsoft.com/office/drawing/2014/main" id="{AA4CC0A3-7FC1-B0FF-2233-561FA5023E7C}"/>
              </a:ext>
            </a:extLst>
          </p:cNvPr>
          <p:cNvSpPr txBox="1"/>
          <p:nvPr/>
        </p:nvSpPr>
        <p:spPr>
          <a:xfrm>
            <a:off x="1332854" y="853484"/>
            <a:ext cx="8043620" cy="5355312"/>
          </a:xfrm>
          <a:prstGeom prst="rect">
            <a:avLst/>
          </a:prstGeom>
          <a:noFill/>
        </p:spPr>
        <p:txBody>
          <a:bodyPr wrap="square">
            <a:spAutoFit/>
          </a:bodyPr>
          <a:lstStyle/>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Begrüßung, Kurzvorstellung Dozenten, Frage nach Programmierkenntnissen</a:t>
            </a:r>
          </a:p>
          <a:p>
            <a:pPr marL="342900" indent="-342900">
              <a:buFont typeface="+mj-lt"/>
              <a:buAutoNum type="arabicPeriod"/>
            </a:pPr>
            <a:r>
              <a:rPr lang="de-DE" dirty="0">
                <a:latin typeface="Helvetica" pitchFamily="2" charset="0"/>
                <a:ea typeface="Calibri" panose="020F0502020204030204" pitchFamily="34" charset="0"/>
                <a:cs typeface="Calibri" panose="020F0502020204030204" pitchFamily="34" charset="0"/>
              </a:rPr>
              <a:t>Analyse Medizintechnik Hintergründe</a:t>
            </a:r>
          </a:p>
          <a:p>
            <a:pPr marL="342900" indent="-342900">
              <a:buFont typeface="+mj-lt"/>
              <a:buAutoNum type="arabicPeriod"/>
            </a:pPr>
            <a:r>
              <a:rPr lang="de-DE" dirty="0">
                <a:latin typeface="Helvetica" pitchFamily="2" charset="0"/>
                <a:ea typeface="Calibri" panose="020F0502020204030204" pitchFamily="34" charset="0"/>
                <a:cs typeface="Calibri" panose="020F0502020204030204" pitchFamily="34" charset="0"/>
              </a:rPr>
              <a:t>Diskussion um Datenblatt -&gt; Herausfinden Grunddosierung -&gt; Folge: nur 1 </a:t>
            </a:r>
            <a:r>
              <a:rPr lang="de-DE" dirty="0" err="1">
                <a:latin typeface="Helvetica" pitchFamily="2" charset="0"/>
                <a:ea typeface="Calibri" panose="020F0502020204030204" pitchFamily="34" charset="0"/>
                <a:cs typeface="Calibri" panose="020F0502020204030204" pitchFamily="34" charset="0"/>
              </a:rPr>
              <a:t>Stepperansteuerung</a:t>
            </a:r>
            <a:r>
              <a:rPr lang="de-DE" dirty="0">
                <a:latin typeface="Helvetica" pitchFamily="2" charset="0"/>
                <a:ea typeface="Calibri" panose="020F0502020204030204" pitchFamily="34" charset="0"/>
                <a:cs typeface="Calibri" panose="020F0502020204030204" pitchFamily="34" charset="0"/>
              </a:rPr>
              <a:t> nötig, Rest über Wiederholungen</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Vorstellung Modell Spritzenpumpe und Schrittmotor</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Arduino als Steuerbaustein</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Verbinden mit Open Roberta Connector</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Aufrufen von </a:t>
            </a:r>
            <a:r>
              <a:rPr lang="de-DE" sz="1800" dirty="0" err="1">
                <a:effectLst/>
                <a:latin typeface="Helvetica" pitchFamily="2" charset="0"/>
                <a:ea typeface="Calibri" panose="020F0502020204030204" pitchFamily="34" charset="0"/>
                <a:cs typeface="Calibri" panose="020F0502020204030204" pitchFamily="34" charset="0"/>
              </a:rPr>
              <a:t>lab.open-roberta.de</a:t>
            </a:r>
            <a:r>
              <a:rPr lang="de-DE" sz="1800" dirty="0">
                <a:effectLst/>
                <a:latin typeface="Helvetica" pitchFamily="2" charset="0"/>
                <a:ea typeface="Calibri" panose="020F0502020204030204" pitchFamily="34" charset="0"/>
                <a:cs typeface="Calibri" panose="020F0502020204030204" pitchFamily="34" charset="0"/>
              </a:rPr>
              <a:t> mit Auswahl von Arduino</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Verbinden des Arduino mit dem Lab</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Programmieren LED intern an – aus – blinken</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Einführung </a:t>
            </a:r>
            <a:r>
              <a:rPr lang="de-DE" sz="1800" dirty="0" err="1">
                <a:effectLst/>
                <a:latin typeface="Helvetica" pitchFamily="2" charset="0"/>
                <a:ea typeface="Calibri" panose="020F0502020204030204" pitchFamily="34" charset="0"/>
                <a:cs typeface="Calibri" panose="020F0502020204030204" pitchFamily="34" charset="0"/>
              </a:rPr>
              <a:t>Breadboard</a:t>
            </a:r>
            <a:r>
              <a:rPr lang="de-DE" sz="1800" dirty="0">
                <a:effectLst/>
                <a:latin typeface="Helvetica" pitchFamily="2" charset="0"/>
                <a:ea typeface="Calibri" panose="020F0502020204030204" pitchFamily="34" charset="0"/>
                <a:cs typeface="Calibri" panose="020F0502020204030204" pitchFamily="34" charset="0"/>
              </a:rPr>
              <a:t>, rote LED an PIN 13 – gleiches Programm</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 Erweiterung grüne LED an PIN 12 – Blinken</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Blinken rote LED auf Tastendruck, Einführung Pull-Down Widerstände</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Erweiterung grüne LED mit zweite Taste</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Einführung Schrittmotor</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Schrittmotor vorwärtslauf mit weißer Taste</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Erweiterung Rückwärtslauf mit schwarzer Taste</a:t>
            </a:r>
          </a:p>
          <a:p>
            <a:pPr marL="342900" lvl="0" indent="-342900">
              <a:buFont typeface="+mj-lt"/>
              <a:buAutoNum type="arabicPeriod"/>
            </a:pPr>
            <a:r>
              <a:rPr lang="de-DE" sz="1800" dirty="0">
                <a:effectLst/>
                <a:latin typeface="Helvetica" pitchFamily="2" charset="0"/>
                <a:ea typeface="Calibri" panose="020F0502020204030204" pitchFamily="34" charset="0"/>
                <a:cs typeface="Calibri" panose="020F0502020204030204" pitchFamily="34" charset="0"/>
              </a:rPr>
              <a:t>Ausprobieren Einflüsse </a:t>
            </a:r>
            <a:r>
              <a:rPr lang="de-DE" sz="1800" dirty="0" err="1">
                <a:effectLst/>
                <a:latin typeface="Helvetica" pitchFamily="2" charset="0"/>
                <a:ea typeface="Calibri" panose="020F0502020204030204" pitchFamily="34" charset="0"/>
                <a:cs typeface="Calibri" panose="020F0502020204030204" pitchFamily="34" charset="0"/>
              </a:rPr>
              <a:t>rpm</a:t>
            </a:r>
            <a:r>
              <a:rPr lang="de-DE" sz="1800" dirty="0">
                <a:effectLst/>
                <a:latin typeface="Helvetica" pitchFamily="2" charset="0"/>
                <a:ea typeface="Calibri" panose="020F0502020204030204" pitchFamily="34" charset="0"/>
                <a:cs typeface="Calibri" panose="020F0502020204030204" pitchFamily="34" charset="0"/>
              </a:rPr>
              <a:t> und Anzahl Umdrehungen/Grad</a:t>
            </a:r>
          </a:p>
        </p:txBody>
      </p:sp>
    </p:spTree>
    <p:extLst>
      <p:ext uri="{BB962C8B-B14F-4D97-AF65-F5344CB8AC3E}">
        <p14:creationId xmlns:p14="http://schemas.microsoft.com/office/powerpoint/2010/main" val="839494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Weiter geht´s: 2 LED an und aus</a:t>
            </a:r>
          </a:p>
        </p:txBody>
      </p:sp>
      <p:sp>
        <p:nvSpPr>
          <p:cNvPr id="10" name="Textfeld 9">
            <a:extLst>
              <a:ext uri="{FF2B5EF4-FFF2-40B4-BE49-F238E27FC236}">
                <a16:creationId xmlns:a16="http://schemas.microsoft.com/office/drawing/2014/main" id="{77A794EA-DF8E-1E44-8962-5B6FA03054B9}"/>
              </a:ext>
            </a:extLst>
          </p:cNvPr>
          <p:cNvSpPr txBox="1"/>
          <p:nvPr/>
        </p:nvSpPr>
        <p:spPr>
          <a:xfrm>
            <a:off x="866536" y="1124242"/>
            <a:ext cx="4262681" cy="646331"/>
          </a:xfrm>
          <a:prstGeom prst="rect">
            <a:avLst/>
          </a:prstGeom>
          <a:solidFill>
            <a:srgbClr val="FFC000"/>
          </a:solidFill>
        </p:spPr>
        <p:txBody>
          <a:bodyPr wrap="square" rtlCol="0">
            <a:spAutoFit/>
          </a:bodyPr>
          <a:lstStyle/>
          <a:p>
            <a:r>
              <a:rPr lang="de-DE" dirty="0"/>
              <a:t>Erweitere die Schaltung um eine grüne LED, die an PIN 9 angeschlossen wird.</a:t>
            </a:r>
          </a:p>
        </p:txBody>
      </p:sp>
      <p:sp>
        <p:nvSpPr>
          <p:cNvPr id="15" name="Oval 14">
            <a:extLst>
              <a:ext uri="{FF2B5EF4-FFF2-40B4-BE49-F238E27FC236}">
                <a16:creationId xmlns:a16="http://schemas.microsoft.com/office/drawing/2014/main" id="{E8B28324-ADF5-384E-812C-3763F4B529AD}"/>
              </a:ext>
            </a:extLst>
          </p:cNvPr>
          <p:cNvSpPr/>
          <p:nvPr/>
        </p:nvSpPr>
        <p:spPr>
          <a:xfrm>
            <a:off x="393227" y="112424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20" name="Textfeld 19">
            <a:extLst>
              <a:ext uri="{FF2B5EF4-FFF2-40B4-BE49-F238E27FC236}">
                <a16:creationId xmlns:a16="http://schemas.microsoft.com/office/drawing/2014/main" id="{071A2BFD-EAEB-4A4B-A281-BF1D451339E3}"/>
              </a:ext>
            </a:extLst>
          </p:cNvPr>
          <p:cNvSpPr txBox="1"/>
          <p:nvPr/>
        </p:nvSpPr>
        <p:spPr>
          <a:xfrm>
            <a:off x="866536" y="1929167"/>
            <a:ext cx="4262681" cy="646331"/>
          </a:xfrm>
          <a:prstGeom prst="rect">
            <a:avLst/>
          </a:prstGeom>
          <a:solidFill>
            <a:srgbClr val="FFC000"/>
          </a:solidFill>
        </p:spPr>
        <p:txBody>
          <a:bodyPr wrap="square" rtlCol="0">
            <a:spAutoFit/>
          </a:bodyPr>
          <a:lstStyle/>
          <a:p>
            <a:r>
              <a:rPr lang="de-DE" dirty="0"/>
              <a:t>Ergänze dein bisheriges Blinklichtprogramm so, dass beide LEDs gleichzeitig blinken</a:t>
            </a:r>
          </a:p>
        </p:txBody>
      </p:sp>
      <p:sp>
        <p:nvSpPr>
          <p:cNvPr id="21" name="Oval 20">
            <a:extLst>
              <a:ext uri="{FF2B5EF4-FFF2-40B4-BE49-F238E27FC236}">
                <a16:creationId xmlns:a16="http://schemas.microsoft.com/office/drawing/2014/main" id="{22E47F97-81AD-EE4F-8696-C4ADBA614047}"/>
              </a:ext>
            </a:extLst>
          </p:cNvPr>
          <p:cNvSpPr/>
          <p:nvPr/>
        </p:nvSpPr>
        <p:spPr>
          <a:xfrm>
            <a:off x="423630" y="193212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5" name="Textfeld 4">
            <a:extLst>
              <a:ext uri="{FF2B5EF4-FFF2-40B4-BE49-F238E27FC236}">
                <a16:creationId xmlns:a16="http://schemas.microsoft.com/office/drawing/2014/main" id="{7BE00B1A-7A81-499D-757E-A64E6618B1B3}"/>
              </a:ext>
            </a:extLst>
          </p:cNvPr>
          <p:cNvSpPr txBox="1"/>
          <p:nvPr/>
        </p:nvSpPr>
        <p:spPr>
          <a:xfrm>
            <a:off x="866536" y="2734092"/>
            <a:ext cx="4262681" cy="646331"/>
          </a:xfrm>
          <a:prstGeom prst="rect">
            <a:avLst/>
          </a:prstGeom>
          <a:solidFill>
            <a:srgbClr val="FFC000"/>
          </a:solidFill>
        </p:spPr>
        <p:txBody>
          <a:bodyPr wrap="square" rtlCol="0">
            <a:spAutoFit/>
          </a:bodyPr>
          <a:lstStyle/>
          <a:p>
            <a:r>
              <a:rPr lang="de-DE" dirty="0"/>
              <a:t>Schaffst du es , dass sie im Wechsel blinken?</a:t>
            </a:r>
          </a:p>
        </p:txBody>
      </p:sp>
      <p:sp>
        <p:nvSpPr>
          <p:cNvPr id="6" name="Oval 5">
            <a:extLst>
              <a:ext uri="{FF2B5EF4-FFF2-40B4-BE49-F238E27FC236}">
                <a16:creationId xmlns:a16="http://schemas.microsoft.com/office/drawing/2014/main" id="{867DC9DE-7C12-5E7C-5247-0214CDE061B4}"/>
              </a:ext>
            </a:extLst>
          </p:cNvPr>
          <p:cNvSpPr/>
          <p:nvPr/>
        </p:nvSpPr>
        <p:spPr>
          <a:xfrm>
            <a:off x="423630" y="273704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pic>
        <p:nvPicPr>
          <p:cNvPr id="7" name="Grafik 6">
            <a:extLst>
              <a:ext uri="{FF2B5EF4-FFF2-40B4-BE49-F238E27FC236}">
                <a16:creationId xmlns:a16="http://schemas.microsoft.com/office/drawing/2014/main" id="{F666C5E6-A9C3-6EA1-7267-3B17DA0D6C8E}"/>
              </a:ext>
            </a:extLst>
          </p:cNvPr>
          <p:cNvPicPr>
            <a:picLocks noChangeAspect="1"/>
          </p:cNvPicPr>
          <p:nvPr/>
        </p:nvPicPr>
        <p:blipFill>
          <a:blip r:embed="rId2"/>
          <a:stretch>
            <a:fillRect/>
          </a:stretch>
        </p:blipFill>
        <p:spPr>
          <a:xfrm>
            <a:off x="866537" y="4036166"/>
            <a:ext cx="4341084" cy="2163502"/>
          </a:xfrm>
          <a:prstGeom prst="rect">
            <a:avLst/>
          </a:prstGeom>
        </p:spPr>
      </p:pic>
      <p:sp>
        <p:nvSpPr>
          <p:cNvPr id="8" name="Textfeld 7">
            <a:extLst>
              <a:ext uri="{FF2B5EF4-FFF2-40B4-BE49-F238E27FC236}">
                <a16:creationId xmlns:a16="http://schemas.microsoft.com/office/drawing/2014/main" id="{3EFD2DB4-811C-2B28-DD27-5051905CB73D}"/>
              </a:ext>
            </a:extLst>
          </p:cNvPr>
          <p:cNvSpPr txBox="1"/>
          <p:nvPr/>
        </p:nvSpPr>
        <p:spPr>
          <a:xfrm>
            <a:off x="866536" y="3539017"/>
            <a:ext cx="4262681" cy="338554"/>
          </a:xfrm>
          <a:prstGeom prst="rect">
            <a:avLst/>
          </a:prstGeom>
          <a:solidFill>
            <a:schemeClr val="accent5">
              <a:lumMod val="40000"/>
              <a:lumOff val="60000"/>
            </a:schemeClr>
          </a:solidFill>
        </p:spPr>
        <p:txBody>
          <a:bodyPr wrap="square" rtlCol="0">
            <a:spAutoFit/>
          </a:bodyPr>
          <a:lstStyle/>
          <a:p>
            <a:r>
              <a:rPr lang="de-DE" sz="1600" b="1" dirty="0"/>
              <a:t>Roboterkonfiguration</a:t>
            </a:r>
            <a:endParaRPr lang="de-DE" sz="1600" dirty="0"/>
          </a:p>
        </p:txBody>
      </p:sp>
      <p:pic>
        <p:nvPicPr>
          <p:cNvPr id="18" name="Grafik 17">
            <a:extLst>
              <a:ext uri="{FF2B5EF4-FFF2-40B4-BE49-F238E27FC236}">
                <a16:creationId xmlns:a16="http://schemas.microsoft.com/office/drawing/2014/main" id="{80B04AFC-7E33-9AEB-1E3C-865776F4F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425803" y="-415054"/>
            <a:ext cx="4044184" cy="7189661"/>
          </a:xfrm>
          <a:prstGeom prst="rect">
            <a:avLst/>
          </a:prstGeom>
        </p:spPr>
      </p:pic>
    </p:spTree>
    <p:extLst>
      <p:ext uri="{BB962C8B-B14F-4D97-AF65-F5344CB8AC3E}">
        <p14:creationId xmlns:p14="http://schemas.microsoft.com/office/powerpoint/2010/main" val="895964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5DBDA-EE21-7148-B874-19FB5FFA0400}"/>
              </a:ext>
            </a:extLst>
          </p:cNvPr>
          <p:cNvSpPr>
            <a:spLocks noGrp="1"/>
          </p:cNvSpPr>
          <p:nvPr>
            <p:ph type="title"/>
          </p:nvPr>
        </p:nvSpPr>
        <p:spPr/>
        <p:txBody>
          <a:bodyPr/>
          <a:lstStyle/>
          <a:p>
            <a:r>
              <a:rPr lang="de-DE" dirty="0"/>
              <a:t>Die erste Schaltung: LED an und aus</a:t>
            </a:r>
          </a:p>
        </p:txBody>
      </p:sp>
      <p:sp>
        <p:nvSpPr>
          <p:cNvPr id="10" name="Textfeld 9">
            <a:extLst>
              <a:ext uri="{FF2B5EF4-FFF2-40B4-BE49-F238E27FC236}">
                <a16:creationId xmlns:a16="http://schemas.microsoft.com/office/drawing/2014/main" id="{77A794EA-DF8E-1E44-8962-5B6FA03054B9}"/>
              </a:ext>
            </a:extLst>
          </p:cNvPr>
          <p:cNvSpPr txBox="1"/>
          <p:nvPr/>
        </p:nvSpPr>
        <p:spPr>
          <a:xfrm>
            <a:off x="866536" y="1124242"/>
            <a:ext cx="4262681" cy="646331"/>
          </a:xfrm>
          <a:prstGeom prst="rect">
            <a:avLst/>
          </a:prstGeom>
          <a:solidFill>
            <a:srgbClr val="FFC000"/>
          </a:solidFill>
        </p:spPr>
        <p:txBody>
          <a:bodyPr wrap="square" rtlCol="0">
            <a:spAutoFit/>
          </a:bodyPr>
          <a:lstStyle/>
          <a:p>
            <a:r>
              <a:rPr lang="de-DE" dirty="0"/>
              <a:t>Erweitere die Schaltung um eine grüne LED, die an PIN 9 angeschlossen wird.</a:t>
            </a:r>
          </a:p>
        </p:txBody>
      </p:sp>
      <p:sp>
        <p:nvSpPr>
          <p:cNvPr id="15" name="Oval 14">
            <a:extLst>
              <a:ext uri="{FF2B5EF4-FFF2-40B4-BE49-F238E27FC236}">
                <a16:creationId xmlns:a16="http://schemas.microsoft.com/office/drawing/2014/main" id="{E8B28324-ADF5-384E-812C-3763F4B529AD}"/>
              </a:ext>
            </a:extLst>
          </p:cNvPr>
          <p:cNvSpPr/>
          <p:nvPr/>
        </p:nvSpPr>
        <p:spPr>
          <a:xfrm>
            <a:off x="393227" y="112424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20" name="Textfeld 19">
            <a:extLst>
              <a:ext uri="{FF2B5EF4-FFF2-40B4-BE49-F238E27FC236}">
                <a16:creationId xmlns:a16="http://schemas.microsoft.com/office/drawing/2014/main" id="{071A2BFD-EAEB-4A4B-A281-BF1D451339E3}"/>
              </a:ext>
            </a:extLst>
          </p:cNvPr>
          <p:cNvSpPr txBox="1"/>
          <p:nvPr/>
        </p:nvSpPr>
        <p:spPr>
          <a:xfrm>
            <a:off x="866536" y="1929167"/>
            <a:ext cx="4262681" cy="646331"/>
          </a:xfrm>
          <a:prstGeom prst="rect">
            <a:avLst/>
          </a:prstGeom>
          <a:solidFill>
            <a:srgbClr val="FFC000"/>
          </a:solidFill>
        </p:spPr>
        <p:txBody>
          <a:bodyPr wrap="square" rtlCol="0">
            <a:spAutoFit/>
          </a:bodyPr>
          <a:lstStyle/>
          <a:p>
            <a:r>
              <a:rPr lang="de-DE" dirty="0"/>
              <a:t>Ergänze dein bisheriges Blinklichtprogramm so, dass beide LEDs gleichzeitig blinken</a:t>
            </a:r>
          </a:p>
        </p:txBody>
      </p:sp>
      <p:sp>
        <p:nvSpPr>
          <p:cNvPr id="21" name="Oval 20">
            <a:extLst>
              <a:ext uri="{FF2B5EF4-FFF2-40B4-BE49-F238E27FC236}">
                <a16:creationId xmlns:a16="http://schemas.microsoft.com/office/drawing/2014/main" id="{22E47F97-81AD-EE4F-8696-C4ADBA614047}"/>
              </a:ext>
            </a:extLst>
          </p:cNvPr>
          <p:cNvSpPr/>
          <p:nvPr/>
        </p:nvSpPr>
        <p:spPr>
          <a:xfrm>
            <a:off x="423630" y="193212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5" name="Textfeld 4">
            <a:extLst>
              <a:ext uri="{FF2B5EF4-FFF2-40B4-BE49-F238E27FC236}">
                <a16:creationId xmlns:a16="http://schemas.microsoft.com/office/drawing/2014/main" id="{7BE00B1A-7A81-499D-757E-A64E6618B1B3}"/>
              </a:ext>
            </a:extLst>
          </p:cNvPr>
          <p:cNvSpPr txBox="1"/>
          <p:nvPr/>
        </p:nvSpPr>
        <p:spPr>
          <a:xfrm>
            <a:off x="866536" y="2734092"/>
            <a:ext cx="4262681" cy="646331"/>
          </a:xfrm>
          <a:prstGeom prst="rect">
            <a:avLst/>
          </a:prstGeom>
          <a:solidFill>
            <a:srgbClr val="FFC000"/>
          </a:solidFill>
        </p:spPr>
        <p:txBody>
          <a:bodyPr wrap="square" rtlCol="0">
            <a:spAutoFit/>
          </a:bodyPr>
          <a:lstStyle/>
          <a:p>
            <a:r>
              <a:rPr lang="de-DE" dirty="0"/>
              <a:t>Schaffst du es , dass sie im Wechsel blinken?</a:t>
            </a:r>
          </a:p>
        </p:txBody>
      </p:sp>
      <p:sp>
        <p:nvSpPr>
          <p:cNvPr id="6" name="Oval 5">
            <a:extLst>
              <a:ext uri="{FF2B5EF4-FFF2-40B4-BE49-F238E27FC236}">
                <a16:creationId xmlns:a16="http://schemas.microsoft.com/office/drawing/2014/main" id="{867DC9DE-7C12-5E7C-5247-0214CDE061B4}"/>
              </a:ext>
            </a:extLst>
          </p:cNvPr>
          <p:cNvSpPr/>
          <p:nvPr/>
        </p:nvSpPr>
        <p:spPr>
          <a:xfrm>
            <a:off x="423630" y="273704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pic>
        <p:nvPicPr>
          <p:cNvPr id="7" name="Grafik 6">
            <a:extLst>
              <a:ext uri="{FF2B5EF4-FFF2-40B4-BE49-F238E27FC236}">
                <a16:creationId xmlns:a16="http://schemas.microsoft.com/office/drawing/2014/main" id="{F666C5E6-A9C3-6EA1-7267-3B17DA0D6C8E}"/>
              </a:ext>
            </a:extLst>
          </p:cNvPr>
          <p:cNvPicPr>
            <a:picLocks noChangeAspect="1"/>
          </p:cNvPicPr>
          <p:nvPr/>
        </p:nvPicPr>
        <p:blipFill>
          <a:blip r:embed="rId2"/>
          <a:stretch>
            <a:fillRect/>
          </a:stretch>
        </p:blipFill>
        <p:spPr>
          <a:xfrm>
            <a:off x="866536" y="4036165"/>
            <a:ext cx="4627631" cy="2306311"/>
          </a:xfrm>
          <a:prstGeom prst="rect">
            <a:avLst/>
          </a:prstGeom>
        </p:spPr>
      </p:pic>
      <p:sp>
        <p:nvSpPr>
          <p:cNvPr id="8" name="Textfeld 7">
            <a:extLst>
              <a:ext uri="{FF2B5EF4-FFF2-40B4-BE49-F238E27FC236}">
                <a16:creationId xmlns:a16="http://schemas.microsoft.com/office/drawing/2014/main" id="{3EFD2DB4-811C-2B28-DD27-5051905CB73D}"/>
              </a:ext>
            </a:extLst>
          </p:cNvPr>
          <p:cNvSpPr txBox="1"/>
          <p:nvPr/>
        </p:nvSpPr>
        <p:spPr>
          <a:xfrm>
            <a:off x="866536" y="3539017"/>
            <a:ext cx="4262681" cy="338554"/>
          </a:xfrm>
          <a:prstGeom prst="rect">
            <a:avLst/>
          </a:prstGeom>
          <a:solidFill>
            <a:schemeClr val="accent5">
              <a:lumMod val="40000"/>
              <a:lumOff val="60000"/>
            </a:schemeClr>
          </a:solidFill>
        </p:spPr>
        <p:txBody>
          <a:bodyPr wrap="square" rtlCol="0">
            <a:spAutoFit/>
          </a:bodyPr>
          <a:lstStyle/>
          <a:p>
            <a:r>
              <a:rPr lang="de-DE" sz="1600" b="1" dirty="0"/>
              <a:t>Roboterkonfiguration</a:t>
            </a:r>
            <a:endParaRPr lang="de-DE" sz="1600" dirty="0"/>
          </a:p>
        </p:txBody>
      </p:sp>
      <p:pic>
        <p:nvPicPr>
          <p:cNvPr id="9" name="Grafik 8">
            <a:extLst>
              <a:ext uri="{FF2B5EF4-FFF2-40B4-BE49-F238E27FC236}">
                <a16:creationId xmlns:a16="http://schemas.microsoft.com/office/drawing/2014/main" id="{9877C527-C956-4117-F3CF-1DE223882F9A}"/>
              </a:ext>
            </a:extLst>
          </p:cNvPr>
          <p:cNvPicPr>
            <a:picLocks noChangeAspect="1"/>
          </p:cNvPicPr>
          <p:nvPr/>
        </p:nvPicPr>
        <p:blipFill>
          <a:blip r:embed="rId3"/>
          <a:stretch>
            <a:fillRect/>
          </a:stretch>
        </p:blipFill>
        <p:spPr>
          <a:xfrm>
            <a:off x="6906839" y="744342"/>
            <a:ext cx="3904125" cy="3110429"/>
          </a:xfrm>
          <a:prstGeom prst="rect">
            <a:avLst/>
          </a:prstGeom>
        </p:spPr>
      </p:pic>
      <p:pic>
        <p:nvPicPr>
          <p:cNvPr id="11" name="Grafik 10">
            <a:extLst>
              <a:ext uri="{FF2B5EF4-FFF2-40B4-BE49-F238E27FC236}">
                <a16:creationId xmlns:a16="http://schemas.microsoft.com/office/drawing/2014/main" id="{357BDB9C-ADAE-FC68-D737-3BDC344DE55A}"/>
              </a:ext>
            </a:extLst>
          </p:cNvPr>
          <p:cNvPicPr>
            <a:picLocks noChangeAspect="1"/>
          </p:cNvPicPr>
          <p:nvPr/>
        </p:nvPicPr>
        <p:blipFill>
          <a:blip r:embed="rId4"/>
          <a:stretch>
            <a:fillRect/>
          </a:stretch>
        </p:blipFill>
        <p:spPr>
          <a:xfrm>
            <a:off x="6973739" y="3539017"/>
            <a:ext cx="3882674" cy="2810112"/>
          </a:xfrm>
          <a:prstGeom prst="rect">
            <a:avLst/>
          </a:prstGeom>
        </p:spPr>
      </p:pic>
    </p:spTree>
    <p:extLst>
      <p:ext uri="{BB962C8B-B14F-4D97-AF65-F5344CB8AC3E}">
        <p14:creationId xmlns:p14="http://schemas.microsoft.com/office/powerpoint/2010/main" val="1635063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21AA7-183A-9A44-A8D1-A6B2BF296D34}"/>
              </a:ext>
            </a:extLst>
          </p:cNvPr>
          <p:cNvSpPr>
            <a:spLocks noGrp="1"/>
          </p:cNvSpPr>
          <p:nvPr>
            <p:ph type="title"/>
          </p:nvPr>
        </p:nvSpPr>
        <p:spPr/>
        <p:txBody>
          <a:bodyPr/>
          <a:lstStyle/>
          <a:p>
            <a:r>
              <a:rPr lang="de-DE" dirty="0"/>
              <a:t>Los auf Tastendruck: Bedienfeld für die Spritzenpumpe</a:t>
            </a:r>
          </a:p>
        </p:txBody>
      </p:sp>
      <p:pic>
        <p:nvPicPr>
          <p:cNvPr id="9" name="Grafik 8" descr="Ein Bild, das Elektronik enthält.&#10;&#10;Automatisch generierte Beschreibung">
            <a:extLst>
              <a:ext uri="{FF2B5EF4-FFF2-40B4-BE49-F238E27FC236}">
                <a16:creationId xmlns:a16="http://schemas.microsoft.com/office/drawing/2014/main" id="{05529948-BC00-ED47-96A5-DAFEF12F7F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06050" y="1790245"/>
            <a:ext cx="4100098" cy="3277511"/>
          </a:xfrm>
          <a:prstGeom prst="rect">
            <a:avLst/>
          </a:prstGeom>
        </p:spPr>
      </p:pic>
      <p:sp>
        <p:nvSpPr>
          <p:cNvPr id="12" name="Textfeld 11">
            <a:extLst>
              <a:ext uri="{FF2B5EF4-FFF2-40B4-BE49-F238E27FC236}">
                <a16:creationId xmlns:a16="http://schemas.microsoft.com/office/drawing/2014/main" id="{C0662287-5540-8A49-B8D9-A4A9A2355983}"/>
              </a:ext>
            </a:extLst>
          </p:cNvPr>
          <p:cNvSpPr txBox="1"/>
          <p:nvPr/>
        </p:nvSpPr>
        <p:spPr>
          <a:xfrm>
            <a:off x="4467146" y="2629466"/>
            <a:ext cx="3071812" cy="1908215"/>
          </a:xfrm>
          <a:prstGeom prst="rect">
            <a:avLst/>
          </a:prstGeom>
          <a:solidFill>
            <a:schemeClr val="accent5">
              <a:lumMod val="60000"/>
              <a:lumOff val="40000"/>
            </a:schemeClr>
          </a:solidFill>
        </p:spPr>
        <p:txBody>
          <a:bodyPr wrap="square" rtlCol="0">
            <a:spAutoFit/>
          </a:bodyPr>
          <a:lstStyle/>
          <a:p>
            <a:r>
              <a:rPr lang="de-DE" sz="2800" dirty="0"/>
              <a:t>Farbcodierte Tasten</a:t>
            </a:r>
          </a:p>
          <a:p>
            <a:r>
              <a:rPr lang="de-DE" dirty="0"/>
              <a:t>Signale können bis zum </a:t>
            </a:r>
            <a:r>
              <a:rPr lang="de-DE" dirty="0" err="1"/>
              <a:t>Arduino</a:t>
            </a:r>
            <a:r>
              <a:rPr lang="de-DE" dirty="0"/>
              <a:t> in der jeweiligen Farbe geführt werden.</a:t>
            </a:r>
          </a:p>
          <a:p>
            <a:r>
              <a:rPr lang="de-DE" dirty="0"/>
              <a:t>Erhöht die Übersichtlichkeit und erleichtert Fehlersuche.</a:t>
            </a:r>
          </a:p>
        </p:txBody>
      </p:sp>
      <p:cxnSp>
        <p:nvCxnSpPr>
          <p:cNvPr id="16" name="Gerade Verbindung 15">
            <a:extLst>
              <a:ext uri="{FF2B5EF4-FFF2-40B4-BE49-F238E27FC236}">
                <a16:creationId xmlns:a16="http://schemas.microsoft.com/office/drawing/2014/main" id="{E06A379F-A6B3-3D41-A77D-1FCE0D342090}"/>
              </a:ext>
            </a:extLst>
          </p:cNvPr>
          <p:cNvCxnSpPr/>
          <p:nvPr/>
        </p:nvCxnSpPr>
        <p:spPr>
          <a:xfrm flipV="1">
            <a:off x="3028950"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31A3622-F3F5-4AD5-91EB-8C791000879A}"/>
              </a:ext>
            </a:extLst>
          </p:cNvPr>
          <p:cNvPicPr>
            <a:picLocks noChangeAspect="1"/>
          </p:cNvPicPr>
          <p:nvPr/>
        </p:nvPicPr>
        <p:blipFill rotWithShape="1">
          <a:blip r:embed="rId3">
            <a:extLst>
              <a:ext uri="{28A0092B-C50C-407E-A947-70E740481C1C}">
                <a14:useLocalDpi xmlns:a14="http://schemas.microsoft.com/office/drawing/2010/main" val="0"/>
              </a:ext>
            </a:extLst>
          </a:blip>
          <a:srcRect t="1149"/>
          <a:stretch/>
        </p:blipFill>
        <p:spPr>
          <a:xfrm>
            <a:off x="8778013" y="1483112"/>
            <a:ext cx="3071812" cy="3950360"/>
          </a:xfrm>
          <a:prstGeom prst="rect">
            <a:avLst/>
          </a:prstGeom>
        </p:spPr>
      </p:pic>
      <p:cxnSp>
        <p:nvCxnSpPr>
          <p:cNvPr id="21" name="Gerade Verbindung 20">
            <a:extLst>
              <a:ext uri="{FF2B5EF4-FFF2-40B4-BE49-F238E27FC236}">
                <a16:creationId xmlns:a16="http://schemas.microsoft.com/office/drawing/2014/main" id="{E088EDA6-666C-DD48-A4FE-9EE861326306}"/>
              </a:ext>
            </a:extLst>
          </p:cNvPr>
          <p:cNvCxnSpPr>
            <a:cxnSpLocks/>
          </p:cNvCxnSpPr>
          <p:nvPr/>
        </p:nvCxnSpPr>
        <p:spPr>
          <a:xfrm>
            <a:off x="7495934"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24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fik 25" descr="Ein Bild, das Text, drinnen enthält.&#10;&#10;Automatisch generierte Beschreibung">
            <a:extLst>
              <a:ext uri="{FF2B5EF4-FFF2-40B4-BE49-F238E27FC236}">
                <a16:creationId xmlns:a16="http://schemas.microsoft.com/office/drawing/2014/main" id="{4AC760B0-D1D9-E1AB-50FF-9B84AB6B1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1355" y="1562711"/>
            <a:ext cx="3268649" cy="2451487"/>
          </a:xfrm>
          <a:prstGeom prst="rect">
            <a:avLst/>
          </a:prstGeom>
        </p:spPr>
      </p:pic>
      <p:pic>
        <p:nvPicPr>
          <p:cNvPr id="4" name="Grafik 3" descr="Ein Bild, das Text, drinnen, gefüttert, angeordnet enthält.&#10;&#10;Automatisch generierte Beschreibung">
            <a:extLst>
              <a:ext uri="{FF2B5EF4-FFF2-40B4-BE49-F238E27FC236}">
                <a16:creationId xmlns:a16="http://schemas.microsoft.com/office/drawing/2014/main" id="{6EB83A78-9281-7D08-D5F6-8C7E252B99B0}"/>
              </a:ext>
            </a:extLst>
          </p:cNvPr>
          <p:cNvPicPr>
            <a:picLocks noChangeAspect="1"/>
          </p:cNvPicPr>
          <p:nvPr/>
        </p:nvPicPr>
        <p:blipFill rotWithShape="1">
          <a:blip r:embed="rId3">
            <a:extLst>
              <a:ext uri="{28A0092B-C50C-407E-A947-70E740481C1C}">
                <a14:useLocalDpi xmlns:a14="http://schemas.microsoft.com/office/drawing/2010/main" val="0"/>
              </a:ext>
            </a:extLst>
          </a:blip>
          <a:srcRect l="10676" t="26923"/>
          <a:stretch/>
        </p:blipFill>
        <p:spPr>
          <a:xfrm rot="5400000">
            <a:off x="-281251" y="2484179"/>
            <a:ext cx="3611749" cy="2216094"/>
          </a:xfrm>
          <a:prstGeom prst="rect">
            <a:avLst/>
          </a:prstGeom>
        </p:spPr>
      </p:pic>
      <p:sp>
        <p:nvSpPr>
          <p:cNvPr id="3" name="Titel 2">
            <a:extLst>
              <a:ext uri="{FF2B5EF4-FFF2-40B4-BE49-F238E27FC236}">
                <a16:creationId xmlns:a16="http://schemas.microsoft.com/office/drawing/2014/main" id="{D902E1DE-82B5-4600-12A6-8DE212120A60}"/>
              </a:ext>
            </a:extLst>
          </p:cNvPr>
          <p:cNvSpPr>
            <a:spLocks noGrp="1"/>
          </p:cNvSpPr>
          <p:nvPr>
            <p:ph type="title"/>
          </p:nvPr>
        </p:nvSpPr>
        <p:spPr/>
        <p:txBody>
          <a:bodyPr/>
          <a:lstStyle/>
          <a:p>
            <a:r>
              <a:rPr lang="de-DE" dirty="0"/>
              <a:t>Blinken auf Befehl</a:t>
            </a:r>
          </a:p>
        </p:txBody>
      </p:sp>
      <p:sp>
        <p:nvSpPr>
          <p:cNvPr id="5" name="Textfeld 4">
            <a:extLst>
              <a:ext uri="{FF2B5EF4-FFF2-40B4-BE49-F238E27FC236}">
                <a16:creationId xmlns:a16="http://schemas.microsoft.com/office/drawing/2014/main" id="{BCEC0C1D-BBE3-2999-BFAC-7D62F896DFC0}"/>
              </a:ext>
            </a:extLst>
          </p:cNvPr>
          <p:cNvSpPr txBox="1"/>
          <p:nvPr/>
        </p:nvSpPr>
        <p:spPr>
          <a:xfrm>
            <a:off x="854385" y="919493"/>
            <a:ext cx="8045776" cy="461665"/>
          </a:xfrm>
          <a:prstGeom prst="rect">
            <a:avLst/>
          </a:prstGeom>
          <a:solidFill>
            <a:srgbClr val="FF7E79"/>
          </a:solidFill>
        </p:spPr>
        <p:txBody>
          <a:bodyPr wrap="square" rtlCol="0">
            <a:spAutoFit/>
          </a:bodyPr>
          <a:lstStyle/>
          <a:p>
            <a:r>
              <a:rPr lang="de-DE" sz="2400" dirty="0"/>
              <a:t>Die LEDs sollen blinken, wenn die weiße Taste gedrückt wird.</a:t>
            </a:r>
          </a:p>
        </p:txBody>
      </p:sp>
      <p:pic>
        <p:nvPicPr>
          <p:cNvPr id="6" name="Grafik 5" descr="Glühbirne Elektrisches Licht · Kostenlose Vektorgrafik auf ...">
            <a:extLst>
              <a:ext uri="{FF2B5EF4-FFF2-40B4-BE49-F238E27FC236}">
                <a16:creationId xmlns:a16="http://schemas.microsoft.com/office/drawing/2014/main" id="{5CFDC673-BE5C-1F86-B856-0641CC0AB86E}"/>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220392" y="853484"/>
            <a:ext cx="633993" cy="594368"/>
          </a:xfrm>
          <a:prstGeom prst="rect">
            <a:avLst/>
          </a:prstGeom>
        </p:spPr>
      </p:pic>
      <p:sp>
        <p:nvSpPr>
          <p:cNvPr id="7" name="Textfeld 6">
            <a:extLst>
              <a:ext uri="{FF2B5EF4-FFF2-40B4-BE49-F238E27FC236}">
                <a16:creationId xmlns:a16="http://schemas.microsoft.com/office/drawing/2014/main" id="{26E1EC98-A618-0D1E-FD9D-19E860B52BC5}"/>
              </a:ext>
            </a:extLst>
          </p:cNvPr>
          <p:cNvSpPr txBox="1"/>
          <p:nvPr/>
        </p:nvSpPr>
        <p:spPr>
          <a:xfrm>
            <a:off x="3326138" y="1799116"/>
            <a:ext cx="4130429" cy="923330"/>
          </a:xfrm>
          <a:prstGeom prst="rect">
            <a:avLst/>
          </a:prstGeom>
          <a:solidFill>
            <a:srgbClr val="FFC000"/>
          </a:solidFill>
        </p:spPr>
        <p:txBody>
          <a:bodyPr wrap="square" rtlCol="0">
            <a:spAutoFit/>
          </a:bodyPr>
          <a:lstStyle/>
          <a:p>
            <a:r>
              <a:rPr lang="de-DE" dirty="0"/>
              <a:t>Stecke eines der beiden weißen Kabel von der weißen Taste auf dem Tastenfeld an +5V, das zweite an den Reihenwiderstand.</a:t>
            </a:r>
          </a:p>
        </p:txBody>
      </p:sp>
      <p:sp>
        <p:nvSpPr>
          <p:cNvPr id="8" name="Oval 7">
            <a:extLst>
              <a:ext uri="{FF2B5EF4-FFF2-40B4-BE49-F238E27FC236}">
                <a16:creationId xmlns:a16="http://schemas.microsoft.com/office/drawing/2014/main" id="{B7E26213-257A-AE3B-7BBB-D166D88B412D}"/>
              </a:ext>
            </a:extLst>
          </p:cNvPr>
          <p:cNvSpPr/>
          <p:nvPr/>
        </p:nvSpPr>
        <p:spPr>
          <a:xfrm>
            <a:off x="2927316" y="184683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26D98B1B-DD1B-90B9-E5EB-44EAE992E524}"/>
              </a:ext>
            </a:extLst>
          </p:cNvPr>
          <p:cNvSpPr txBox="1"/>
          <p:nvPr/>
        </p:nvSpPr>
        <p:spPr>
          <a:xfrm>
            <a:off x="3326138" y="3383580"/>
            <a:ext cx="4329881" cy="923330"/>
          </a:xfrm>
          <a:prstGeom prst="rect">
            <a:avLst/>
          </a:prstGeom>
          <a:solidFill>
            <a:srgbClr val="FFC000"/>
          </a:solidFill>
        </p:spPr>
        <p:txBody>
          <a:bodyPr wrap="square" rtlCol="0">
            <a:spAutoFit/>
          </a:bodyPr>
          <a:lstStyle/>
          <a:p>
            <a:r>
              <a:rPr lang="de-DE" dirty="0"/>
              <a:t>Stecke ein anderes weißes Kabel auf die anderen Seite des Reihenwiderstandes und an PIN 2 des Arduino. </a:t>
            </a:r>
          </a:p>
        </p:txBody>
      </p:sp>
      <p:sp>
        <p:nvSpPr>
          <p:cNvPr id="10" name="Oval 9">
            <a:extLst>
              <a:ext uri="{FF2B5EF4-FFF2-40B4-BE49-F238E27FC236}">
                <a16:creationId xmlns:a16="http://schemas.microsoft.com/office/drawing/2014/main" id="{3E6526C7-E557-B662-42E5-F254118C55F5}"/>
              </a:ext>
            </a:extLst>
          </p:cNvPr>
          <p:cNvSpPr/>
          <p:nvPr/>
        </p:nvSpPr>
        <p:spPr>
          <a:xfrm>
            <a:off x="2927316" y="337823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cxnSp>
        <p:nvCxnSpPr>
          <p:cNvPr id="19" name="Gerade Verbindung mit Pfeil 18">
            <a:extLst>
              <a:ext uri="{FF2B5EF4-FFF2-40B4-BE49-F238E27FC236}">
                <a16:creationId xmlns:a16="http://schemas.microsoft.com/office/drawing/2014/main" id="{A627CDC1-0F92-E872-FFDF-EB0A7D41AAA7}"/>
              </a:ext>
            </a:extLst>
          </p:cNvPr>
          <p:cNvCxnSpPr>
            <a:cxnSpLocks/>
          </p:cNvCxnSpPr>
          <p:nvPr/>
        </p:nvCxnSpPr>
        <p:spPr>
          <a:xfrm flipH="1">
            <a:off x="1116048" y="4004062"/>
            <a:ext cx="2127175" cy="607978"/>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850C8D83-7A73-1B29-7448-86D7DEFF6FD1}"/>
              </a:ext>
            </a:extLst>
          </p:cNvPr>
          <p:cNvCxnSpPr>
            <a:cxnSpLocks/>
            <a:stCxn id="7" idx="1"/>
          </p:cNvCxnSpPr>
          <p:nvPr/>
        </p:nvCxnSpPr>
        <p:spPr>
          <a:xfrm flipH="1" flipV="1">
            <a:off x="1881809" y="2119184"/>
            <a:ext cx="1444329" cy="14159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01F437E-4E1F-E537-33C3-BA9A4DB334D3}"/>
              </a:ext>
            </a:extLst>
          </p:cNvPr>
          <p:cNvCxnSpPr>
            <a:cxnSpLocks/>
          </p:cNvCxnSpPr>
          <p:nvPr/>
        </p:nvCxnSpPr>
        <p:spPr>
          <a:xfrm flipH="1" flipV="1">
            <a:off x="1630017" y="3339209"/>
            <a:ext cx="1613206" cy="506036"/>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AB0339E0-0DEF-E7D8-5DDB-ACC8AB70CE17}"/>
              </a:ext>
            </a:extLst>
          </p:cNvPr>
          <p:cNvPicPr>
            <a:picLocks noChangeAspect="1"/>
          </p:cNvPicPr>
          <p:nvPr/>
        </p:nvPicPr>
        <p:blipFill>
          <a:blip r:embed="rId6"/>
          <a:stretch>
            <a:fillRect/>
          </a:stretch>
        </p:blipFill>
        <p:spPr>
          <a:xfrm>
            <a:off x="7789819" y="4195752"/>
            <a:ext cx="4130429" cy="2196808"/>
          </a:xfrm>
          <a:prstGeom prst="rect">
            <a:avLst/>
          </a:prstGeom>
        </p:spPr>
      </p:pic>
      <p:sp>
        <p:nvSpPr>
          <p:cNvPr id="37" name="Textfeld 36">
            <a:extLst>
              <a:ext uri="{FF2B5EF4-FFF2-40B4-BE49-F238E27FC236}">
                <a16:creationId xmlns:a16="http://schemas.microsoft.com/office/drawing/2014/main" id="{A7F819F5-6056-5267-9246-780271DA67BD}"/>
              </a:ext>
            </a:extLst>
          </p:cNvPr>
          <p:cNvSpPr txBox="1"/>
          <p:nvPr/>
        </p:nvSpPr>
        <p:spPr>
          <a:xfrm>
            <a:off x="3326138" y="5100966"/>
            <a:ext cx="4329881" cy="923330"/>
          </a:xfrm>
          <a:prstGeom prst="rect">
            <a:avLst/>
          </a:prstGeom>
          <a:solidFill>
            <a:srgbClr val="FFC000"/>
          </a:solidFill>
        </p:spPr>
        <p:txBody>
          <a:bodyPr wrap="square" rtlCol="0">
            <a:spAutoFit/>
          </a:bodyPr>
          <a:lstStyle/>
          <a:p>
            <a:r>
              <a:rPr lang="de-DE" dirty="0"/>
              <a:t>Füge in der Roboterkonfiguration aus dem </a:t>
            </a:r>
            <a:r>
              <a:rPr lang="de-DE" b="1" dirty="0"/>
              <a:t>Sensorbereich</a:t>
            </a:r>
            <a:r>
              <a:rPr lang="de-DE" dirty="0"/>
              <a:t> eine Taste ein, achte auf die Einstellung </a:t>
            </a:r>
            <a:r>
              <a:rPr lang="de-DE" b="1" dirty="0" err="1"/>
              <a:t>pin</a:t>
            </a:r>
            <a:r>
              <a:rPr lang="de-DE" b="1" dirty="0"/>
              <a:t> 2</a:t>
            </a:r>
          </a:p>
        </p:txBody>
      </p:sp>
      <p:sp>
        <p:nvSpPr>
          <p:cNvPr id="38" name="Oval 37">
            <a:extLst>
              <a:ext uri="{FF2B5EF4-FFF2-40B4-BE49-F238E27FC236}">
                <a16:creationId xmlns:a16="http://schemas.microsoft.com/office/drawing/2014/main" id="{BC864E63-1594-FE57-97AA-A6B8719E1863}"/>
              </a:ext>
            </a:extLst>
          </p:cNvPr>
          <p:cNvSpPr/>
          <p:nvPr/>
        </p:nvSpPr>
        <p:spPr>
          <a:xfrm>
            <a:off x="2927316" y="511897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cxnSp>
        <p:nvCxnSpPr>
          <p:cNvPr id="39" name="Gerade Verbindung mit Pfeil 38">
            <a:extLst>
              <a:ext uri="{FF2B5EF4-FFF2-40B4-BE49-F238E27FC236}">
                <a16:creationId xmlns:a16="http://schemas.microsoft.com/office/drawing/2014/main" id="{E5CF3ED4-C874-7521-6CF5-55CFFB14FCED}"/>
              </a:ext>
            </a:extLst>
          </p:cNvPr>
          <p:cNvCxnSpPr>
            <a:cxnSpLocks/>
          </p:cNvCxnSpPr>
          <p:nvPr/>
        </p:nvCxnSpPr>
        <p:spPr>
          <a:xfrm flipV="1">
            <a:off x="6938682" y="5407242"/>
            <a:ext cx="951284" cy="53126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D87AAAC9-9884-5BB7-AAF6-7C4E493AB362}"/>
              </a:ext>
            </a:extLst>
          </p:cNvPr>
          <p:cNvCxnSpPr>
            <a:cxnSpLocks/>
          </p:cNvCxnSpPr>
          <p:nvPr/>
        </p:nvCxnSpPr>
        <p:spPr>
          <a:xfrm>
            <a:off x="8266517" y="5429856"/>
            <a:ext cx="3011085" cy="69331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79D349B5-C9C9-B519-63BA-6933C468A55B}"/>
              </a:ext>
            </a:extLst>
          </p:cNvPr>
          <p:cNvCxnSpPr>
            <a:cxnSpLocks/>
            <a:stCxn id="7" idx="1"/>
          </p:cNvCxnSpPr>
          <p:nvPr/>
        </p:nvCxnSpPr>
        <p:spPr>
          <a:xfrm flipH="1">
            <a:off x="1630017" y="2260781"/>
            <a:ext cx="1696121" cy="63359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517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fik 42">
            <a:extLst>
              <a:ext uri="{FF2B5EF4-FFF2-40B4-BE49-F238E27FC236}">
                <a16:creationId xmlns:a16="http://schemas.microsoft.com/office/drawing/2014/main" id="{16CB5193-9712-E55E-D28E-D0685DD4FD9B}"/>
              </a:ext>
            </a:extLst>
          </p:cNvPr>
          <p:cNvPicPr>
            <a:picLocks noChangeAspect="1"/>
          </p:cNvPicPr>
          <p:nvPr/>
        </p:nvPicPr>
        <p:blipFill rotWithShape="1">
          <a:blip r:embed="rId3">
            <a:extLst>
              <a:ext uri="{28A0092B-C50C-407E-A947-70E740481C1C}">
                <a14:useLocalDpi xmlns:a14="http://schemas.microsoft.com/office/drawing/2010/main" val="0"/>
              </a:ext>
            </a:extLst>
          </a:blip>
          <a:srcRect l="48310" b="11699"/>
          <a:stretch/>
        </p:blipFill>
        <p:spPr>
          <a:xfrm rot="10800000">
            <a:off x="8734320" y="2187387"/>
            <a:ext cx="3210098" cy="4081971"/>
          </a:xfrm>
          <a:prstGeom prst="rect">
            <a:avLst/>
          </a:prstGeom>
        </p:spPr>
      </p:pic>
      <p:sp>
        <p:nvSpPr>
          <p:cNvPr id="2" name="Titel 1">
            <a:extLst>
              <a:ext uri="{FF2B5EF4-FFF2-40B4-BE49-F238E27FC236}">
                <a16:creationId xmlns:a16="http://schemas.microsoft.com/office/drawing/2014/main" id="{D4D85698-19F4-E840-845E-D3F59159D612}"/>
              </a:ext>
            </a:extLst>
          </p:cNvPr>
          <p:cNvSpPr>
            <a:spLocks noGrp="1"/>
          </p:cNvSpPr>
          <p:nvPr>
            <p:ph type="title"/>
          </p:nvPr>
        </p:nvSpPr>
        <p:spPr/>
        <p:txBody>
          <a:bodyPr/>
          <a:lstStyle/>
          <a:p>
            <a:r>
              <a:rPr lang="de-DE" dirty="0"/>
              <a:t>Eingabetaste hinzufügen – </a:t>
            </a:r>
            <a:r>
              <a:rPr lang="de-DE" dirty="0" err="1"/>
              <a:t>PullDown</a:t>
            </a:r>
            <a:r>
              <a:rPr lang="de-DE" dirty="0"/>
              <a:t>-Widerstand</a:t>
            </a:r>
          </a:p>
        </p:txBody>
      </p:sp>
      <p:sp>
        <p:nvSpPr>
          <p:cNvPr id="14" name="Textfeld 13">
            <a:extLst>
              <a:ext uri="{FF2B5EF4-FFF2-40B4-BE49-F238E27FC236}">
                <a16:creationId xmlns:a16="http://schemas.microsoft.com/office/drawing/2014/main" id="{F5164234-A0CE-454D-921D-296A4E4B695D}"/>
              </a:ext>
            </a:extLst>
          </p:cNvPr>
          <p:cNvSpPr txBox="1"/>
          <p:nvPr/>
        </p:nvSpPr>
        <p:spPr>
          <a:xfrm>
            <a:off x="5194910" y="1271821"/>
            <a:ext cx="3355340" cy="2062103"/>
          </a:xfrm>
          <a:prstGeom prst="rect">
            <a:avLst/>
          </a:prstGeom>
          <a:solidFill>
            <a:schemeClr val="accent5">
              <a:lumMod val="40000"/>
              <a:lumOff val="60000"/>
            </a:schemeClr>
          </a:solidFill>
        </p:spPr>
        <p:txBody>
          <a:bodyPr wrap="square" rtlCol="0">
            <a:spAutoFit/>
          </a:bodyPr>
          <a:lstStyle/>
          <a:p>
            <a:r>
              <a:rPr lang="de-DE" sz="1600" dirty="0"/>
              <a:t>Die PINs benötigen definierte</a:t>
            </a:r>
          </a:p>
          <a:p>
            <a:r>
              <a:rPr lang="de-DE" sz="1600" b="1" dirty="0"/>
              <a:t>0 und 1 Zustände</a:t>
            </a:r>
            <a:r>
              <a:rPr lang="de-DE" sz="1600" dirty="0"/>
              <a:t>, also 0V für 0</a:t>
            </a:r>
          </a:p>
          <a:p>
            <a:r>
              <a:rPr lang="de-DE" sz="1600" dirty="0"/>
              <a:t>und +5V für 1.</a:t>
            </a:r>
          </a:p>
          <a:p>
            <a:r>
              <a:rPr lang="de-DE" sz="1600" dirty="0"/>
              <a:t>Der </a:t>
            </a:r>
            <a:r>
              <a:rPr lang="de-DE" sz="1600" b="1" dirty="0" err="1"/>
              <a:t>PullDown</a:t>
            </a:r>
            <a:r>
              <a:rPr lang="de-DE" sz="1600" b="1" dirty="0"/>
              <a:t> Widerstand </a:t>
            </a:r>
            <a:r>
              <a:rPr lang="de-DE" sz="1600" dirty="0"/>
              <a:t>legt</a:t>
            </a:r>
          </a:p>
          <a:p>
            <a:r>
              <a:rPr lang="de-DE" sz="1600" dirty="0"/>
              <a:t>den PIN an 0V, wenn der Taster</a:t>
            </a:r>
          </a:p>
          <a:p>
            <a:r>
              <a:rPr lang="de-DE" sz="1600" dirty="0"/>
              <a:t>nicht gedrückt ist.</a:t>
            </a:r>
          </a:p>
          <a:p>
            <a:r>
              <a:rPr lang="de-DE" sz="1600" dirty="0"/>
              <a:t>Wird der Taster betätigt, ist liegt das Signal an +5V, also 1-Signal.</a:t>
            </a:r>
          </a:p>
        </p:txBody>
      </p:sp>
      <p:pic>
        <p:nvPicPr>
          <p:cNvPr id="16" name="Grafik 15">
            <a:extLst>
              <a:ext uri="{FF2B5EF4-FFF2-40B4-BE49-F238E27FC236}">
                <a16:creationId xmlns:a16="http://schemas.microsoft.com/office/drawing/2014/main" id="{850DC5F6-5C7F-E548-8A34-9BC666F943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2" y="1319349"/>
            <a:ext cx="4435431" cy="4754880"/>
          </a:xfrm>
          <a:prstGeom prst="rect">
            <a:avLst/>
          </a:prstGeom>
        </p:spPr>
      </p:pic>
      <p:pic>
        <p:nvPicPr>
          <p:cNvPr id="17" name="Grafik 16" descr="Glühbirne Elektrisches Licht · Kostenlose Vektorgrafik auf ...">
            <a:extLst>
              <a:ext uri="{FF2B5EF4-FFF2-40B4-BE49-F238E27FC236}">
                <a16:creationId xmlns:a16="http://schemas.microsoft.com/office/drawing/2014/main" id="{8A43E8B1-99ED-A744-92A9-98567743DB33}"/>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174943" y="732019"/>
            <a:ext cx="633993" cy="594368"/>
          </a:xfrm>
          <a:prstGeom prst="rect">
            <a:avLst/>
          </a:prstGeom>
        </p:spPr>
      </p:pic>
      <p:cxnSp>
        <p:nvCxnSpPr>
          <p:cNvPr id="3" name="Gerade Verbindung mit Pfeil 2">
            <a:extLst>
              <a:ext uri="{FF2B5EF4-FFF2-40B4-BE49-F238E27FC236}">
                <a16:creationId xmlns:a16="http://schemas.microsoft.com/office/drawing/2014/main" id="{A3F156E2-2B26-B618-8E00-346B940E9CCD}"/>
              </a:ext>
            </a:extLst>
          </p:cNvPr>
          <p:cNvCxnSpPr>
            <a:cxnSpLocks/>
          </p:cNvCxnSpPr>
          <p:nvPr/>
        </p:nvCxnSpPr>
        <p:spPr>
          <a:xfrm flipH="1">
            <a:off x="1588957" y="2710136"/>
            <a:ext cx="2582828" cy="971438"/>
          </a:xfrm>
          <a:prstGeom prst="straightConnector1">
            <a:avLst/>
          </a:prstGeom>
          <a:ln w="41275">
            <a:solidFill>
              <a:schemeClr val="accent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 name="Gewinkelte Verbindung 6">
            <a:extLst>
              <a:ext uri="{FF2B5EF4-FFF2-40B4-BE49-F238E27FC236}">
                <a16:creationId xmlns:a16="http://schemas.microsoft.com/office/drawing/2014/main" id="{84C1AFE3-C101-9A11-05F5-6AFDCEC98E59}"/>
              </a:ext>
            </a:extLst>
          </p:cNvPr>
          <p:cNvCxnSpPr>
            <a:cxnSpLocks/>
          </p:cNvCxnSpPr>
          <p:nvPr/>
        </p:nvCxnSpPr>
        <p:spPr>
          <a:xfrm rot="16200000" flipH="1">
            <a:off x="-27685" y="4312848"/>
            <a:ext cx="2327222" cy="559525"/>
          </a:xfrm>
          <a:prstGeom prst="bentConnector3">
            <a:avLst>
              <a:gd name="adj1" fmla="val 403"/>
            </a:avLst>
          </a:prstGeom>
          <a:ln w="41275"/>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11488D02-39D6-9199-589F-517642ECA8F0}"/>
              </a:ext>
            </a:extLst>
          </p:cNvPr>
          <p:cNvCxnSpPr>
            <a:cxnSpLocks/>
          </p:cNvCxnSpPr>
          <p:nvPr/>
        </p:nvCxnSpPr>
        <p:spPr>
          <a:xfrm flipH="1">
            <a:off x="4663159" y="3038494"/>
            <a:ext cx="486399"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id="{5165F18F-6DA2-5511-3B23-49FF46F6F3D0}"/>
              </a:ext>
            </a:extLst>
          </p:cNvPr>
          <p:cNvGrpSpPr/>
          <p:nvPr/>
        </p:nvGrpSpPr>
        <p:grpSpPr>
          <a:xfrm>
            <a:off x="3998703" y="1319349"/>
            <a:ext cx="968491" cy="4754880"/>
            <a:chOff x="4139535" y="1319349"/>
            <a:chExt cx="968491" cy="4754880"/>
          </a:xfrm>
        </p:grpSpPr>
        <p:pic>
          <p:nvPicPr>
            <p:cNvPr id="15" name="Grafik 14">
              <a:extLst>
                <a:ext uri="{FF2B5EF4-FFF2-40B4-BE49-F238E27FC236}">
                  <a16:creationId xmlns:a16="http://schemas.microsoft.com/office/drawing/2014/main" id="{0B6553BA-F05D-23D5-3887-1D079059BC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737" r="59428"/>
            <a:stretch/>
          </p:blipFill>
          <p:spPr>
            <a:xfrm>
              <a:off x="4139535" y="1319349"/>
              <a:ext cx="968491" cy="4754880"/>
            </a:xfrm>
            <a:prstGeom prst="rect">
              <a:avLst/>
            </a:prstGeom>
          </p:spPr>
        </p:pic>
        <p:cxnSp>
          <p:nvCxnSpPr>
            <p:cNvPr id="25" name="Gerade Verbindung 24">
              <a:extLst>
                <a:ext uri="{FF2B5EF4-FFF2-40B4-BE49-F238E27FC236}">
                  <a16:creationId xmlns:a16="http://schemas.microsoft.com/office/drawing/2014/main" id="{08542114-5382-9E06-A304-A7F5E6A9998E}"/>
                </a:ext>
              </a:extLst>
            </p:cNvPr>
            <p:cNvCxnSpPr/>
            <p:nvPr/>
          </p:nvCxnSpPr>
          <p:spPr>
            <a:xfrm>
              <a:off x="4444273" y="2333915"/>
              <a:ext cx="359718"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winkelte Verbindung 28">
              <a:extLst>
                <a:ext uri="{FF2B5EF4-FFF2-40B4-BE49-F238E27FC236}">
                  <a16:creationId xmlns:a16="http://schemas.microsoft.com/office/drawing/2014/main" id="{55483D36-8324-EC32-FAA5-8A7B0E27BB03}"/>
                </a:ext>
              </a:extLst>
            </p:cNvPr>
            <p:cNvCxnSpPr>
              <a:cxnSpLocks/>
            </p:cNvCxnSpPr>
            <p:nvPr/>
          </p:nvCxnSpPr>
          <p:spPr>
            <a:xfrm rot="5400000">
              <a:off x="3469883" y="2044305"/>
              <a:ext cx="1920941" cy="517136"/>
            </a:xfrm>
            <a:prstGeom prst="bentConnector3">
              <a:avLst>
                <a:gd name="adj1" fmla="val 98382"/>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4" name="Rechteck 53">
            <a:extLst>
              <a:ext uri="{FF2B5EF4-FFF2-40B4-BE49-F238E27FC236}">
                <a16:creationId xmlns:a16="http://schemas.microsoft.com/office/drawing/2014/main" id="{0849E1F0-2603-74D1-D95A-50459FDE6E86}"/>
              </a:ext>
            </a:extLst>
          </p:cNvPr>
          <p:cNvSpPr/>
          <p:nvPr/>
        </p:nvSpPr>
        <p:spPr>
          <a:xfrm rot="19252268">
            <a:off x="10918590" y="1326526"/>
            <a:ext cx="59607" cy="12735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A758D09F-E46F-6272-823C-D08448CBDEC2}"/>
              </a:ext>
            </a:extLst>
          </p:cNvPr>
          <p:cNvSpPr/>
          <p:nvPr/>
        </p:nvSpPr>
        <p:spPr>
          <a:xfrm rot="19252268" flipH="1">
            <a:off x="10997214" y="1593671"/>
            <a:ext cx="45793" cy="16110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Grafik 43">
            <a:extLst>
              <a:ext uri="{FF2B5EF4-FFF2-40B4-BE49-F238E27FC236}">
                <a16:creationId xmlns:a16="http://schemas.microsoft.com/office/drawing/2014/main" id="{2B0C6FC6-294C-4A42-AA9C-9135BC62D2BA}"/>
              </a:ext>
            </a:extLst>
          </p:cNvPr>
          <p:cNvPicPr>
            <a:picLocks noChangeAspect="1"/>
          </p:cNvPicPr>
          <p:nvPr/>
        </p:nvPicPr>
        <p:blipFill rotWithShape="1">
          <a:blip r:embed="rId7">
            <a:extLst>
              <a:ext uri="{28A0092B-C50C-407E-A947-70E740481C1C}">
                <a14:useLocalDpi xmlns:a14="http://schemas.microsoft.com/office/drawing/2010/main" val="0"/>
              </a:ext>
            </a:extLst>
          </a:blip>
          <a:srcRect l="3646" t="64534" r="71159" b="13930"/>
          <a:stretch/>
        </p:blipFill>
        <p:spPr>
          <a:xfrm>
            <a:off x="9869090" y="1020218"/>
            <a:ext cx="773952" cy="860612"/>
          </a:xfrm>
          <a:prstGeom prst="rect">
            <a:avLst/>
          </a:prstGeom>
        </p:spPr>
      </p:pic>
    </p:spTree>
    <p:extLst>
      <p:ext uri="{BB962C8B-B14F-4D97-AF65-F5344CB8AC3E}">
        <p14:creationId xmlns:p14="http://schemas.microsoft.com/office/powerpoint/2010/main" val="1535268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902E1DE-82B5-4600-12A6-8DE212120A60}"/>
              </a:ext>
            </a:extLst>
          </p:cNvPr>
          <p:cNvSpPr>
            <a:spLocks noGrp="1"/>
          </p:cNvSpPr>
          <p:nvPr>
            <p:ph type="title"/>
          </p:nvPr>
        </p:nvSpPr>
        <p:spPr/>
        <p:txBody>
          <a:bodyPr/>
          <a:lstStyle/>
          <a:p>
            <a:r>
              <a:rPr lang="de-DE" dirty="0"/>
              <a:t>Blinken auf Befehl: das Programm dazu</a:t>
            </a:r>
          </a:p>
        </p:txBody>
      </p:sp>
      <p:sp>
        <p:nvSpPr>
          <p:cNvPr id="7" name="Textfeld 6">
            <a:extLst>
              <a:ext uri="{FF2B5EF4-FFF2-40B4-BE49-F238E27FC236}">
                <a16:creationId xmlns:a16="http://schemas.microsoft.com/office/drawing/2014/main" id="{26E1EC98-A618-0D1E-FD9D-19E860B52BC5}"/>
              </a:ext>
            </a:extLst>
          </p:cNvPr>
          <p:cNvSpPr txBox="1"/>
          <p:nvPr/>
        </p:nvSpPr>
        <p:spPr>
          <a:xfrm>
            <a:off x="696303" y="967407"/>
            <a:ext cx="4646406" cy="1200329"/>
          </a:xfrm>
          <a:prstGeom prst="rect">
            <a:avLst/>
          </a:prstGeom>
          <a:solidFill>
            <a:srgbClr val="FFC000"/>
          </a:solidFill>
        </p:spPr>
        <p:txBody>
          <a:bodyPr wrap="square" rtlCol="0">
            <a:spAutoFit/>
          </a:bodyPr>
          <a:lstStyle/>
          <a:p>
            <a:r>
              <a:rPr lang="de-DE" dirty="0"/>
              <a:t>Ziehe aus dem Bereich Kontrolle den „wenn…mache“-Block und aus dem Bereich Sensoren“ die Abfrage „Taste gedrückt“ auf die Programmieroberfläche.</a:t>
            </a:r>
          </a:p>
        </p:txBody>
      </p:sp>
      <p:sp>
        <p:nvSpPr>
          <p:cNvPr id="8" name="Oval 7">
            <a:extLst>
              <a:ext uri="{FF2B5EF4-FFF2-40B4-BE49-F238E27FC236}">
                <a16:creationId xmlns:a16="http://schemas.microsoft.com/office/drawing/2014/main" id="{B7E26213-257A-AE3B-7BBB-D166D88B412D}"/>
              </a:ext>
            </a:extLst>
          </p:cNvPr>
          <p:cNvSpPr/>
          <p:nvPr/>
        </p:nvSpPr>
        <p:spPr>
          <a:xfrm>
            <a:off x="220392" y="96740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26D98B1B-DD1B-90B9-E5EB-44EAE992E524}"/>
              </a:ext>
            </a:extLst>
          </p:cNvPr>
          <p:cNvSpPr txBox="1"/>
          <p:nvPr/>
        </p:nvSpPr>
        <p:spPr>
          <a:xfrm>
            <a:off x="691387" y="2569073"/>
            <a:ext cx="4646406" cy="646331"/>
          </a:xfrm>
          <a:prstGeom prst="rect">
            <a:avLst/>
          </a:prstGeom>
          <a:solidFill>
            <a:srgbClr val="FFC000"/>
          </a:solidFill>
        </p:spPr>
        <p:txBody>
          <a:bodyPr wrap="square" rtlCol="0">
            <a:spAutoFit/>
          </a:bodyPr>
          <a:lstStyle/>
          <a:p>
            <a:r>
              <a:rPr lang="de-DE" dirty="0"/>
              <a:t>Ergänze dein Blinkprogramm  damit, sodass die LEDs nur Blinken, wenn die Taste gedrückt wird. </a:t>
            </a:r>
          </a:p>
        </p:txBody>
      </p:sp>
      <p:sp>
        <p:nvSpPr>
          <p:cNvPr id="10" name="Oval 9">
            <a:extLst>
              <a:ext uri="{FF2B5EF4-FFF2-40B4-BE49-F238E27FC236}">
                <a16:creationId xmlns:a16="http://schemas.microsoft.com/office/drawing/2014/main" id="{3E6526C7-E557-B662-42E5-F254118C55F5}"/>
              </a:ext>
            </a:extLst>
          </p:cNvPr>
          <p:cNvSpPr/>
          <p:nvPr/>
        </p:nvSpPr>
        <p:spPr>
          <a:xfrm>
            <a:off x="215476" y="257142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pic>
        <p:nvPicPr>
          <p:cNvPr id="12" name="Grafik 11">
            <a:extLst>
              <a:ext uri="{FF2B5EF4-FFF2-40B4-BE49-F238E27FC236}">
                <a16:creationId xmlns:a16="http://schemas.microsoft.com/office/drawing/2014/main" id="{80F8A1AA-B271-BCEF-927E-ADEC470A3AF5}"/>
              </a:ext>
            </a:extLst>
          </p:cNvPr>
          <p:cNvPicPr>
            <a:picLocks noChangeAspect="1"/>
          </p:cNvPicPr>
          <p:nvPr/>
        </p:nvPicPr>
        <p:blipFill rotWithShape="1">
          <a:blip r:embed="rId2">
            <a:extLst>
              <a:ext uri="{28A0092B-C50C-407E-A947-70E740481C1C}">
                <a14:useLocalDpi xmlns:a14="http://schemas.microsoft.com/office/drawing/2010/main" val="0"/>
              </a:ext>
            </a:extLst>
          </a:blip>
          <a:srcRect r="60696"/>
          <a:stretch/>
        </p:blipFill>
        <p:spPr>
          <a:xfrm>
            <a:off x="5502713" y="967407"/>
            <a:ext cx="1449261" cy="4911246"/>
          </a:xfrm>
          <a:prstGeom prst="rect">
            <a:avLst/>
          </a:prstGeom>
        </p:spPr>
      </p:pic>
      <p:pic>
        <p:nvPicPr>
          <p:cNvPr id="14" name="Grafik 13" descr="Ein Bild, das Text enthält.&#10;&#10;Automatisch generierte Beschreibung">
            <a:extLst>
              <a:ext uri="{FF2B5EF4-FFF2-40B4-BE49-F238E27FC236}">
                <a16:creationId xmlns:a16="http://schemas.microsoft.com/office/drawing/2014/main" id="{CCE5757B-6417-28B8-FEC4-D25D3AC7B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881" y="3429000"/>
            <a:ext cx="2527300" cy="533400"/>
          </a:xfrm>
          <a:prstGeom prst="rect">
            <a:avLst/>
          </a:prstGeom>
        </p:spPr>
      </p:pic>
      <p:pic>
        <p:nvPicPr>
          <p:cNvPr id="17" name="Grafik 16">
            <a:extLst>
              <a:ext uri="{FF2B5EF4-FFF2-40B4-BE49-F238E27FC236}">
                <a16:creationId xmlns:a16="http://schemas.microsoft.com/office/drawing/2014/main" id="{61C48FFC-FFF7-2808-B239-425194B45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391" y="4297170"/>
            <a:ext cx="1562100" cy="1066800"/>
          </a:xfrm>
          <a:prstGeom prst="rect">
            <a:avLst/>
          </a:prstGeom>
        </p:spPr>
      </p:pic>
      <p:cxnSp>
        <p:nvCxnSpPr>
          <p:cNvPr id="27" name="Gerade Verbindung mit Pfeil 26">
            <a:extLst>
              <a:ext uri="{FF2B5EF4-FFF2-40B4-BE49-F238E27FC236}">
                <a16:creationId xmlns:a16="http://schemas.microsoft.com/office/drawing/2014/main" id="{C7CC1B6F-0A61-FBFB-E424-996C91165299}"/>
              </a:ext>
            </a:extLst>
          </p:cNvPr>
          <p:cNvCxnSpPr>
            <a:cxnSpLocks/>
          </p:cNvCxnSpPr>
          <p:nvPr/>
        </p:nvCxnSpPr>
        <p:spPr>
          <a:xfrm>
            <a:off x="6700685" y="2734956"/>
            <a:ext cx="1015706" cy="172435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01F437E-4E1F-E537-33C3-BA9A4DB334D3}"/>
              </a:ext>
            </a:extLst>
          </p:cNvPr>
          <p:cNvCxnSpPr>
            <a:cxnSpLocks/>
          </p:cNvCxnSpPr>
          <p:nvPr/>
        </p:nvCxnSpPr>
        <p:spPr>
          <a:xfrm>
            <a:off x="6676105" y="2351238"/>
            <a:ext cx="965720" cy="124589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E9DF0256-532B-07A8-4BCF-16EF81AD88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455" y="1128627"/>
            <a:ext cx="3105969" cy="2212165"/>
          </a:xfrm>
          <a:prstGeom prst="rect">
            <a:avLst/>
          </a:prstGeom>
        </p:spPr>
      </p:pic>
      <p:sp>
        <p:nvSpPr>
          <p:cNvPr id="33" name="Textfeld 32">
            <a:extLst>
              <a:ext uri="{FF2B5EF4-FFF2-40B4-BE49-F238E27FC236}">
                <a16:creationId xmlns:a16="http://schemas.microsoft.com/office/drawing/2014/main" id="{BC124ACE-0D0C-E17E-2043-28E1B312EBA3}"/>
              </a:ext>
            </a:extLst>
          </p:cNvPr>
          <p:cNvSpPr txBox="1"/>
          <p:nvPr/>
        </p:nvSpPr>
        <p:spPr>
          <a:xfrm>
            <a:off x="9278491" y="1830409"/>
            <a:ext cx="1812296" cy="1200329"/>
          </a:xfrm>
          <a:prstGeom prst="rect">
            <a:avLst/>
          </a:prstGeom>
          <a:solidFill>
            <a:schemeClr val="bg1"/>
          </a:solidFill>
        </p:spPr>
        <p:txBody>
          <a:bodyPr wrap="square" rtlCol="0">
            <a:spAutoFit/>
          </a:bodyPr>
          <a:lstStyle/>
          <a:p>
            <a:r>
              <a:rPr lang="de-DE" dirty="0"/>
              <a:t>Dein</a:t>
            </a:r>
          </a:p>
          <a:p>
            <a:r>
              <a:rPr lang="de-DE" dirty="0"/>
              <a:t>Blinkprogramm</a:t>
            </a:r>
          </a:p>
          <a:p>
            <a:endParaRPr lang="de-DE" dirty="0"/>
          </a:p>
          <a:p>
            <a:endParaRPr lang="de-DE" dirty="0"/>
          </a:p>
        </p:txBody>
      </p:sp>
      <p:sp>
        <p:nvSpPr>
          <p:cNvPr id="35" name="Textfeld 34">
            <a:extLst>
              <a:ext uri="{FF2B5EF4-FFF2-40B4-BE49-F238E27FC236}">
                <a16:creationId xmlns:a16="http://schemas.microsoft.com/office/drawing/2014/main" id="{D06D7902-0F55-0E0E-430A-22AE8F2D405D}"/>
              </a:ext>
            </a:extLst>
          </p:cNvPr>
          <p:cNvSpPr txBox="1"/>
          <p:nvPr/>
        </p:nvSpPr>
        <p:spPr>
          <a:xfrm>
            <a:off x="299557" y="5050726"/>
            <a:ext cx="5038236" cy="1200329"/>
          </a:xfrm>
          <a:prstGeom prst="rect">
            <a:avLst/>
          </a:prstGeom>
          <a:solidFill>
            <a:srgbClr val="FF7E79"/>
          </a:solidFill>
        </p:spPr>
        <p:txBody>
          <a:bodyPr wrap="square" rtlCol="0">
            <a:spAutoFit/>
          </a:bodyPr>
          <a:lstStyle/>
          <a:p>
            <a:r>
              <a:rPr lang="de-DE" dirty="0"/>
              <a:t>Aufgabe:</a:t>
            </a:r>
          </a:p>
          <a:p>
            <a:r>
              <a:rPr lang="de-DE" dirty="0"/>
              <a:t>Ergänze deine Schaltung um die schwarze Taste.</a:t>
            </a:r>
          </a:p>
          <a:p>
            <a:r>
              <a:rPr lang="de-DE" dirty="0"/>
              <a:t>Bei Druck auf diese Taste sollen die beiden LED im Wechsel blinken. </a:t>
            </a:r>
          </a:p>
        </p:txBody>
      </p:sp>
      <p:pic>
        <p:nvPicPr>
          <p:cNvPr id="36" name="Grafik 35" descr="Glühbirne Elektrisches Licht · Kostenlose Vektorgrafik auf ...">
            <a:extLst>
              <a:ext uri="{FF2B5EF4-FFF2-40B4-BE49-F238E27FC236}">
                <a16:creationId xmlns:a16="http://schemas.microsoft.com/office/drawing/2014/main" id="{E3835A64-7FC7-AB5C-9874-F0BE9A3D6E71}"/>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2455" y="4420689"/>
            <a:ext cx="633993" cy="594368"/>
          </a:xfrm>
          <a:prstGeom prst="rect">
            <a:avLst/>
          </a:prstGeom>
        </p:spPr>
      </p:pic>
    </p:spTree>
    <p:extLst>
      <p:ext uri="{BB962C8B-B14F-4D97-AF65-F5344CB8AC3E}">
        <p14:creationId xmlns:p14="http://schemas.microsoft.com/office/powerpoint/2010/main" val="4132190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31D452-6C11-104F-7ADA-0D29473D25A2}"/>
              </a:ext>
            </a:extLst>
          </p:cNvPr>
          <p:cNvPicPr>
            <a:picLocks noChangeAspect="1"/>
          </p:cNvPicPr>
          <p:nvPr/>
        </p:nvPicPr>
        <p:blipFill rotWithShape="1">
          <a:blip r:embed="rId2">
            <a:extLst>
              <a:ext uri="{28A0092B-C50C-407E-A947-70E740481C1C}">
                <a14:useLocalDpi xmlns:a14="http://schemas.microsoft.com/office/drawing/2010/main" val="0"/>
              </a:ext>
            </a:extLst>
          </a:blip>
          <a:srcRect t="1149"/>
          <a:stretch/>
        </p:blipFill>
        <p:spPr>
          <a:xfrm>
            <a:off x="8778013" y="1483112"/>
            <a:ext cx="3071812" cy="3950360"/>
          </a:xfrm>
          <a:prstGeom prst="rect">
            <a:avLst/>
          </a:prstGeom>
        </p:spPr>
      </p:pic>
      <p:sp>
        <p:nvSpPr>
          <p:cNvPr id="2" name="Titel 1">
            <a:extLst>
              <a:ext uri="{FF2B5EF4-FFF2-40B4-BE49-F238E27FC236}">
                <a16:creationId xmlns:a16="http://schemas.microsoft.com/office/drawing/2014/main" id="{A7B21AA7-183A-9A44-A8D1-A6B2BF296D34}"/>
              </a:ext>
            </a:extLst>
          </p:cNvPr>
          <p:cNvSpPr>
            <a:spLocks noGrp="1"/>
          </p:cNvSpPr>
          <p:nvPr>
            <p:ph type="title"/>
          </p:nvPr>
        </p:nvSpPr>
        <p:spPr/>
        <p:txBody>
          <a:bodyPr/>
          <a:lstStyle/>
          <a:p>
            <a:r>
              <a:rPr lang="de-DE" dirty="0"/>
              <a:t>Bedienfeld für die Spritzenpumpe</a:t>
            </a:r>
          </a:p>
        </p:txBody>
      </p:sp>
      <p:pic>
        <p:nvPicPr>
          <p:cNvPr id="9" name="Grafik 8" descr="Ein Bild, das Elektronik enthält.&#10;&#10;Automatisch generierte Beschreibung">
            <a:extLst>
              <a:ext uri="{FF2B5EF4-FFF2-40B4-BE49-F238E27FC236}">
                <a16:creationId xmlns:a16="http://schemas.microsoft.com/office/drawing/2014/main" id="{05529948-BC00-ED47-96A5-DAFEF12F7F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6050" y="1790245"/>
            <a:ext cx="4100098" cy="3277511"/>
          </a:xfrm>
          <a:prstGeom prst="rect">
            <a:avLst/>
          </a:prstGeom>
        </p:spPr>
      </p:pic>
      <p:sp>
        <p:nvSpPr>
          <p:cNvPr id="11" name="Textfeld 10">
            <a:extLst>
              <a:ext uri="{FF2B5EF4-FFF2-40B4-BE49-F238E27FC236}">
                <a16:creationId xmlns:a16="http://schemas.microsoft.com/office/drawing/2014/main" id="{130F502D-C41A-F74B-8ECD-11E3D633ADB0}"/>
              </a:ext>
            </a:extLst>
          </p:cNvPr>
          <p:cNvSpPr txBox="1"/>
          <p:nvPr/>
        </p:nvSpPr>
        <p:spPr>
          <a:xfrm>
            <a:off x="4481273" y="1378951"/>
            <a:ext cx="3038674" cy="1077218"/>
          </a:xfrm>
          <a:prstGeom prst="rect">
            <a:avLst/>
          </a:prstGeom>
          <a:solidFill>
            <a:schemeClr val="accent5">
              <a:lumMod val="60000"/>
              <a:lumOff val="40000"/>
            </a:schemeClr>
          </a:solidFill>
        </p:spPr>
        <p:txBody>
          <a:bodyPr wrap="square" rtlCol="0">
            <a:spAutoFit/>
          </a:bodyPr>
          <a:lstStyle/>
          <a:p>
            <a:r>
              <a:rPr lang="de-DE" sz="2800" dirty="0"/>
              <a:t>LCD-Display</a:t>
            </a:r>
          </a:p>
          <a:p>
            <a:r>
              <a:rPr lang="de-DE" dirty="0"/>
              <a:t>Zeigt einprogrammierte Informationen an.</a:t>
            </a:r>
          </a:p>
        </p:txBody>
      </p:sp>
      <p:sp>
        <p:nvSpPr>
          <p:cNvPr id="12" name="Textfeld 11">
            <a:extLst>
              <a:ext uri="{FF2B5EF4-FFF2-40B4-BE49-F238E27FC236}">
                <a16:creationId xmlns:a16="http://schemas.microsoft.com/office/drawing/2014/main" id="{C0662287-5540-8A49-B8D9-A4A9A2355983}"/>
              </a:ext>
            </a:extLst>
          </p:cNvPr>
          <p:cNvSpPr txBox="1"/>
          <p:nvPr/>
        </p:nvSpPr>
        <p:spPr>
          <a:xfrm>
            <a:off x="4467146" y="2629466"/>
            <a:ext cx="3071812" cy="1908215"/>
          </a:xfrm>
          <a:prstGeom prst="rect">
            <a:avLst/>
          </a:prstGeom>
          <a:solidFill>
            <a:schemeClr val="accent5">
              <a:lumMod val="60000"/>
              <a:lumOff val="40000"/>
            </a:schemeClr>
          </a:solidFill>
        </p:spPr>
        <p:txBody>
          <a:bodyPr wrap="square" rtlCol="0">
            <a:spAutoFit/>
          </a:bodyPr>
          <a:lstStyle/>
          <a:p>
            <a:r>
              <a:rPr lang="de-DE" sz="2800" dirty="0"/>
              <a:t>Farbcodierte Tasten</a:t>
            </a:r>
          </a:p>
          <a:p>
            <a:r>
              <a:rPr lang="de-DE" dirty="0"/>
              <a:t>Signale können bis zum </a:t>
            </a:r>
            <a:r>
              <a:rPr lang="de-DE" dirty="0" err="1"/>
              <a:t>Arduino</a:t>
            </a:r>
            <a:r>
              <a:rPr lang="de-DE" dirty="0"/>
              <a:t> in der jeweiligen Farbe geführt werden.</a:t>
            </a:r>
          </a:p>
          <a:p>
            <a:r>
              <a:rPr lang="de-DE" dirty="0"/>
              <a:t>Erhöht die Übersichtlichkeit und erleichtert Fehlersuche.</a:t>
            </a:r>
          </a:p>
        </p:txBody>
      </p:sp>
      <p:cxnSp>
        <p:nvCxnSpPr>
          <p:cNvPr id="15" name="Gerade Verbindung 14">
            <a:extLst>
              <a:ext uri="{FF2B5EF4-FFF2-40B4-BE49-F238E27FC236}">
                <a16:creationId xmlns:a16="http://schemas.microsoft.com/office/drawing/2014/main" id="{0DA1A568-3830-DC41-8C80-B239B452BB7E}"/>
              </a:ext>
            </a:extLst>
          </p:cNvPr>
          <p:cNvCxnSpPr>
            <a:cxnSpLocks/>
          </p:cNvCxnSpPr>
          <p:nvPr/>
        </p:nvCxnSpPr>
        <p:spPr>
          <a:xfrm flipV="1">
            <a:off x="3228975" y="1693559"/>
            <a:ext cx="1238171" cy="249541"/>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06A379F-A6B3-3D41-A77D-1FCE0D342090}"/>
              </a:ext>
            </a:extLst>
          </p:cNvPr>
          <p:cNvCxnSpPr/>
          <p:nvPr/>
        </p:nvCxnSpPr>
        <p:spPr>
          <a:xfrm flipV="1">
            <a:off x="3028950"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82E61775-2679-8243-B3BF-D465C47156A1}"/>
              </a:ext>
            </a:extLst>
          </p:cNvPr>
          <p:cNvCxnSpPr>
            <a:cxnSpLocks/>
          </p:cNvCxnSpPr>
          <p:nvPr/>
        </p:nvCxnSpPr>
        <p:spPr>
          <a:xfrm>
            <a:off x="7519947" y="1629897"/>
            <a:ext cx="1414183" cy="313203"/>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E088EDA6-666C-DD48-A4FE-9EE861326306}"/>
              </a:ext>
            </a:extLst>
          </p:cNvPr>
          <p:cNvCxnSpPr>
            <a:cxnSpLocks/>
          </p:cNvCxnSpPr>
          <p:nvPr/>
        </p:nvCxnSpPr>
        <p:spPr>
          <a:xfrm>
            <a:off x="7495934"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929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4">
            <a:extLst>
              <a:ext uri="{FF2B5EF4-FFF2-40B4-BE49-F238E27FC236}">
                <a16:creationId xmlns:a16="http://schemas.microsoft.com/office/drawing/2014/main" id="{75A876D2-1556-8E4A-9978-114CD5F5C38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3463" r="26117"/>
          <a:stretch/>
        </p:blipFill>
        <p:spPr>
          <a:xfrm>
            <a:off x="220392" y="1327355"/>
            <a:ext cx="4747880" cy="2483784"/>
          </a:xfrm>
        </p:spPr>
      </p:pic>
      <p:sp>
        <p:nvSpPr>
          <p:cNvPr id="2" name="Titel 1">
            <a:extLst>
              <a:ext uri="{FF2B5EF4-FFF2-40B4-BE49-F238E27FC236}">
                <a16:creationId xmlns:a16="http://schemas.microsoft.com/office/drawing/2014/main" id="{DA3317B2-8604-3140-9189-77422CDD3730}"/>
              </a:ext>
            </a:extLst>
          </p:cNvPr>
          <p:cNvSpPr>
            <a:spLocks noGrp="1"/>
          </p:cNvSpPr>
          <p:nvPr>
            <p:ph type="title"/>
          </p:nvPr>
        </p:nvSpPr>
        <p:spPr/>
        <p:txBody>
          <a:bodyPr/>
          <a:lstStyle/>
          <a:p>
            <a:r>
              <a:rPr lang="de-DE" dirty="0"/>
              <a:t>LCD-Display: Aktionen sichtbar machen </a:t>
            </a:r>
          </a:p>
        </p:txBody>
      </p:sp>
      <p:pic>
        <p:nvPicPr>
          <p:cNvPr id="6" name="Grafik 5">
            <a:extLst>
              <a:ext uri="{FF2B5EF4-FFF2-40B4-BE49-F238E27FC236}">
                <a16:creationId xmlns:a16="http://schemas.microsoft.com/office/drawing/2014/main" id="{775D12DF-1089-C64A-849E-5E8BA832129B}"/>
              </a:ext>
            </a:extLst>
          </p:cNvPr>
          <p:cNvPicPr>
            <a:picLocks noChangeAspect="1"/>
          </p:cNvPicPr>
          <p:nvPr/>
        </p:nvPicPr>
        <p:blipFill>
          <a:blip r:embed="rId3"/>
          <a:stretch>
            <a:fillRect/>
          </a:stretch>
        </p:blipFill>
        <p:spPr>
          <a:xfrm>
            <a:off x="5846531" y="3898595"/>
            <a:ext cx="5596835" cy="2065498"/>
          </a:xfrm>
          <a:prstGeom prst="rect">
            <a:avLst/>
          </a:prstGeom>
        </p:spPr>
      </p:pic>
      <p:sp>
        <p:nvSpPr>
          <p:cNvPr id="7" name="Rechteck 6">
            <a:extLst>
              <a:ext uri="{FF2B5EF4-FFF2-40B4-BE49-F238E27FC236}">
                <a16:creationId xmlns:a16="http://schemas.microsoft.com/office/drawing/2014/main" id="{B1D48150-E5E6-E64D-B237-3909FD04FCAC}"/>
              </a:ext>
            </a:extLst>
          </p:cNvPr>
          <p:cNvSpPr/>
          <p:nvPr/>
        </p:nvSpPr>
        <p:spPr>
          <a:xfrm>
            <a:off x="419206" y="4209141"/>
            <a:ext cx="4747880" cy="1938992"/>
          </a:xfrm>
          <a:prstGeom prst="rect">
            <a:avLst/>
          </a:prstGeom>
          <a:solidFill>
            <a:srgbClr val="B6E4F4"/>
          </a:solidFill>
        </p:spPr>
        <p:txBody>
          <a:bodyPr wrap="square">
            <a:spAutoFit/>
          </a:bodyPr>
          <a:lstStyle/>
          <a:p>
            <a:r>
              <a:rPr lang="de-DE" sz="2000" dirty="0">
                <a:latin typeface="Open Sans"/>
              </a:rPr>
              <a:t>Die Daten für das LCD-Display werden über zwei Kabel (SDA -&gt; Eingang A4 des Arduino, SCL -&gt; Eingang A5 des Arduino) übertragen.</a:t>
            </a:r>
          </a:p>
          <a:p>
            <a:r>
              <a:rPr lang="de-DE" sz="2000" dirty="0">
                <a:latin typeface="Open Sans"/>
              </a:rPr>
              <a:t>Zum Betrieb wird natürlich Spannung benötigt -&gt; </a:t>
            </a:r>
            <a:r>
              <a:rPr lang="de-DE" sz="2000" dirty="0" err="1">
                <a:latin typeface="Open Sans"/>
              </a:rPr>
              <a:t>Vcc</a:t>
            </a:r>
            <a:r>
              <a:rPr lang="de-DE" sz="2000" dirty="0">
                <a:latin typeface="Open Sans"/>
              </a:rPr>
              <a:t> (+-Pol) und GND (-Pol).</a:t>
            </a:r>
          </a:p>
        </p:txBody>
      </p:sp>
      <p:sp>
        <p:nvSpPr>
          <p:cNvPr id="9" name="Textfeld 8">
            <a:extLst>
              <a:ext uri="{FF2B5EF4-FFF2-40B4-BE49-F238E27FC236}">
                <a16:creationId xmlns:a16="http://schemas.microsoft.com/office/drawing/2014/main" id="{4ED877EE-40F3-DF45-B882-6F23BC3C8361}"/>
              </a:ext>
            </a:extLst>
          </p:cNvPr>
          <p:cNvSpPr txBox="1"/>
          <p:nvPr/>
        </p:nvSpPr>
        <p:spPr>
          <a:xfrm>
            <a:off x="10639954" y="893907"/>
            <a:ext cx="637428" cy="1938992"/>
          </a:xfrm>
          <a:prstGeom prst="rect">
            <a:avLst/>
          </a:prstGeom>
          <a:noFill/>
        </p:spPr>
        <p:txBody>
          <a:bodyPr wrap="square" rtlCol="0">
            <a:spAutoFit/>
          </a:bodyPr>
          <a:lstStyle/>
          <a:p>
            <a:pPr algn="ctr"/>
            <a:r>
              <a:rPr lang="de-DE" sz="3600" b="1" dirty="0"/>
              <a:t>-</a:t>
            </a:r>
          </a:p>
          <a:p>
            <a:pPr algn="ctr"/>
            <a:r>
              <a:rPr lang="de-DE" sz="2400" b="1" dirty="0"/>
              <a:t>+</a:t>
            </a:r>
          </a:p>
          <a:p>
            <a:pPr algn="ctr">
              <a:lnSpc>
                <a:spcPct val="150000"/>
              </a:lnSpc>
            </a:pPr>
            <a:r>
              <a:rPr lang="de-DE" sz="2400" b="1" dirty="0"/>
              <a:t>A4</a:t>
            </a:r>
          </a:p>
          <a:p>
            <a:pPr algn="ctr"/>
            <a:r>
              <a:rPr lang="de-DE" sz="2400" b="1" dirty="0"/>
              <a:t>A5</a:t>
            </a:r>
          </a:p>
        </p:txBody>
      </p:sp>
      <p:pic>
        <p:nvPicPr>
          <p:cNvPr id="10" name="Grafik 9" descr="Ein Bild, das Text, Elektronik enthält.&#10;&#10;Automatisch generierte Beschreibung">
            <a:extLst>
              <a:ext uri="{FF2B5EF4-FFF2-40B4-BE49-F238E27FC236}">
                <a16:creationId xmlns:a16="http://schemas.microsoft.com/office/drawing/2014/main" id="{9E418E93-9D5A-F745-98F9-E27EFCE516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779" t="4362" r="14291" b="14071"/>
          <a:stretch/>
        </p:blipFill>
        <p:spPr>
          <a:xfrm rot="16200000">
            <a:off x="6973662" y="67556"/>
            <a:ext cx="2483782" cy="4239105"/>
          </a:xfrm>
          <a:prstGeom prst="rect">
            <a:avLst/>
          </a:prstGeom>
        </p:spPr>
      </p:pic>
      <p:cxnSp>
        <p:nvCxnSpPr>
          <p:cNvPr id="3" name="Gerade Verbindung mit Pfeil 2">
            <a:extLst>
              <a:ext uri="{FF2B5EF4-FFF2-40B4-BE49-F238E27FC236}">
                <a16:creationId xmlns:a16="http://schemas.microsoft.com/office/drawing/2014/main" id="{D913263C-F44D-5DFE-3F09-F553A631993E}"/>
              </a:ext>
            </a:extLst>
          </p:cNvPr>
          <p:cNvCxnSpPr>
            <a:cxnSpLocks/>
          </p:cNvCxnSpPr>
          <p:nvPr/>
        </p:nvCxnSpPr>
        <p:spPr>
          <a:xfrm flipH="1">
            <a:off x="9778181" y="1327355"/>
            <a:ext cx="1017638" cy="20647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C28C815A-445E-3785-6B8B-272317C2C544}"/>
              </a:ext>
            </a:extLst>
          </p:cNvPr>
          <p:cNvCxnSpPr>
            <a:cxnSpLocks/>
          </p:cNvCxnSpPr>
          <p:nvPr/>
        </p:nvCxnSpPr>
        <p:spPr>
          <a:xfrm flipH="1">
            <a:off x="10176387" y="1710813"/>
            <a:ext cx="619432" cy="10323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D6BF68E5-EF0E-71B9-7AC1-A65694EC6509}"/>
              </a:ext>
            </a:extLst>
          </p:cNvPr>
          <p:cNvCxnSpPr>
            <a:cxnSpLocks/>
          </p:cNvCxnSpPr>
          <p:nvPr/>
        </p:nvCxnSpPr>
        <p:spPr>
          <a:xfrm flipH="1" flipV="1">
            <a:off x="10176387" y="1976284"/>
            <a:ext cx="619432" cy="17698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1C82BBB0-2631-ADA2-9C8D-F57CBC4DED6C}"/>
              </a:ext>
            </a:extLst>
          </p:cNvPr>
          <p:cNvCxnSpPr>
            <a:cxnSpLocks/>
          </p:cNvCxnSpPr>
          <p:nvPr/>
        </p:nvCxnSpPr>
        <p:spPr>
          <a:xfrm flipH="1" flipV="1">
            <a:off x="9778181" y="2153265"/>
            <a:ext cx="1017638" cy="387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029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D1F2C-6730-8E46-B9D7-58BE2690C290}"/>
              </a:ext>
            </a:extLst>
          </p:cNvPr>
          <p:cNvSpPr>
            <a:spLocks noGrp="1"/>
          </p:cNvSpPr>
          <p:nvPr>
            <p:ph type="title"/>
          </p:nvPr>
        </p:nvSpPr>
        <p:spPr/>
        <p:txBody>
          <a:bodyPr/>
          <a:lstStyle/>
          <a:p>
            <a:r>
              <a:rPr lang="de-DE" dirty="0"/>
              <a:t>Ansteuerung des LCD-Displays</a:t>
            </a:r>
          </a:p>
        </p:txBody>
      </p:sp>
      <p:pic>
        <p:nvPicPr>
          <p:cNvPr id="7" name="Grafik 6">
            <a:extLst>
              <a:ext uri="{FF2B5EF4-FFF2-40B4-BE49-F238E27FC236}">
                <a16:creationId xmlns:a16="http://schemas.microsoft.com/office/drawing/2014/main" id="{7F10AADC-D907-BFEE-37F6-B662F3B57A28}"/>
              </a:ext>
            </a:extLst>
          </p:cNvPr>
          <p:cNvPicPr>
            <a:picLocks noChangeAspect="1"/>
          </p:cNvPicPr>
          <p:nvPr/>
        </p:nvPicPr>
        <p:blipFill>
          <a:blip r:embed="rId2"/>
          <a:stretch>
            <a:fillRect/>
          </a:stretch>
        </p:blipFill>
        <p:spPr>
          <a:xfrm>
            <a:off x="801727" y="2176029"/>
            <a:ext cx="4749390" cy="3851867"/>
          </a:xfrm>
          <a:prstGeom prst="rect">
            <a:avLst/>
          </a:prstGeom>
        </p:spPr>
      </p:pic>
      <p:sp>
        <p:nvSpPr>
          <p:cNvPr id="10" name="Textfeld 9">
            <a:extLst>
              <a:ext uri="{FF2B5EF4-FFF2-40B4-BE49-F238E27FC236}">
                <a16:creationId xmlns:a16="http://schemas.microsoft.com/office/drawing/2014/main" id="{5A284627-F265-A402-9E1F-8B0E7177E04C}"/>
              </a:ext>
            </a:extLst>
          </p:cNvPr>
          <p:cNvSpPr txBox="1"/>
          <p:nvPr/>
        </p:nvSpPr>
        <p:spPr>
          <a:xfrm>
            <a:off x="801727" y="1110324"/>
            <a:ext cx="4749390" cy="923330"/>
          </a:xfrm>
          <a:prstGeom prst="rect">
            <a:avLst/>
          </a:prstGeom>
          <a:solidFill>
            <a:srgbClr val="FFC000"/>
          </a:solidFill>
        </p:spPr>
        <p:txBody>
          <a:bodyPr wrap="square" rtlCol="0">
            <a:spAutoFit/>
          </a:bodyPr>
          <a:lstStyle/>
          <a:p>
            <a:r>
              <a:rPr lang="de-DE" dirty="0"/>
              <a:t>Ziehe den Block LCD 1602 I</a:t>
            </a:r>
            <a:r>
              <a:rPr lang="de-DE" baseline="30000" dirty="0"/>
              <a:t>2</a:t>
            </a:r>
            <a:r>
              <a:rPr lang="de-DE" dirty="0"/>
              <a:t>C aus dem Bereich „Aktion“ in den Konfigurationsbereich.</a:t>
            </a:r>
            <a:br>
              <a:rPr lang="de-DE" dirty="0"/>
            </a:br>
            <a:r>
              <a:rPr lang="de-DE" dirty="0"/>
              <a:t>Die Anschlusseinstellungen sind alle korrekt so.</a:t>
            </a:r>
          </a:p>
        </p:txBody>
      </p:sp>
      <p:sp>
        <p:nvSpPr>
          <p:cNvPr id="11" name="Oval 10">
            <a:extLst>
              <a:ext uri="{FF2B5EF4-FFF2-40B4-BE49-F238E27FC236}">
                <a16:creationId xmlns:a16="http://schemas.microsoft.com/office/drawing/2014/main" id="{E7146114-5063-AD8A-0CE3-F233B0E6CEAD}"/>
              </a:ext>
            </a:extLst>
          </p:cNvPr>
          <p:cNvSpPr/>
          <p:nvPr/>
        </p:nvSpPr>
        <p:spPr>
          <a:xfrm>
            <a:off x="334297" y="112228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2" name="Textfeld 11">
            <a:extLst>
              <a:ext uri="{FF2B5EF4-FFF2-40B4-BE49-F238E27FC236}">
                <a16:creationId xmlns:a16="http://schemas.microsoft.com/office/drawing/2014/main" id="{05AD2B2E-2401-69F9-C729-92CC1B30B9BB}"/>
              </a:ext>
            </a:extLst>
          </p:cNvPr>
          <p:cNvSpPr txBox="1"/>
          <p:nvPr/>
        </p:nvSpPr>
        <p:spPr>
          <a:xfrm>
            <a:off x="6457642" y="1139228"/>
            <a:ext cx="5503300" cy="1477328"/>
          </a:xfrm>
          <a:prstGeom prst="rect">
            <a:avLst/>
          </a:prstGeom>
          <a:solidFill>
            <a:srgbClr val="FFC000"/>
          </a:solidFill>
        </p:spPr>
        <p:txBody>
          <a:bodyPr wrap="square" rtlCol="0">
            <a:spAutoFit/>
          </a:bodyPr>
          <a:lstStyle/>
          <a:p>
            <a:r>
              <a:rPr lang="de-DE" dirty="0"/>
              <a:t>Nutze die beiden folgenden Befehlsblöcke, um Text anzuzeigen bzw. zu löschen.</a:t>
            </a:r>
          </a:p>
          <a:p>
            <a:r>
              <a:rPr lang="de-DE" dirty="0"/>
              <a:t>Bei der Bedingung für die weiße Taste soll im Display „</a:t>
            </a:r>
            <a:r>
              <a:rPr lang="de-DE" dirty="0" err="1"/>
              <a:t>weiss</a:t>
            </a:r>
            <a:r>
              <a:rPr lang="de-DE" dirty="0"/>
              <a:t>“ angezeigt werden, bei der schwarzen Taste „schwarz“.</a:t>
            </a:r>
          </a:p>
        </p:txBody>
      </p:sp>
      <p:sp>
        <p:nvSpPr>
          <p:cNvPr id="13" name="Oval 12">
            <a:extLst>
              <a:ext uri="{FF2B5EF4-FFF2-40B4-BE49-F238E27FC236}">
                <a16:creationId xmlns:a16="http://schemas.microsoft.com/office/drawing/2014/main" id="{E2C92339-957F-B6A8-4B64-9072D8C51640}"/>
              </a:ext>
            </a:extLst>
          </p:cNvPr>
          <p:cNvSpPr/>
          <p:nvPr/>
        </p:nvSpPr>
        <p:spPr>
          <a:xfrm>
            <a:off x="6053540" y="1142830"/>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pic>
        <p:nvPicPr>
          <p:cNvPr id="14" name="Grafik 13">
            <a:extLst>
              <a:ext uri="{FF2B5EF4-FFF2-40B4-BE49-F238E27FC236}">
                <a16:creationId xmlns:a16="http://schemas.microsoft.com/office/drawing/2014/main" id="{3AC7C443-B193-E250-C3C5-FB49AAE08A6E}"/>
              </a:ext>
            </a:extLst>
          </p:cNvPr>
          <p:cNvPicPr>
            <a:picLocks noChangeAspect="1"/>
          </p:cNvPicPr>
          <p:nvPr/>
        </p:nvPicPr>
        <p:blipFill>
          <a:blip r:embed="rId3"/>
          <a:stretch>
            <a:fillRect/>
          </a:stretch>
        </p:blipFill>
        <p:spPr>
          <a:xfrm>
            <a:off x="7484889" y="2729244"/>
            <a:ext cx="3084564" cy="1402075"/>
          </a:xfrm>
          <a:prstGeom prst="rect">
            <a:avLst/>
          </a:prstGeom>
        </p:spPr>
      </p:pic>
      <p:pic>
        <p:nvPicPr>
          <p:cNvPr id="15" name="Grafik 14">
            <a:extLst>
              <a:ext uri="{FF2B5EF4-FFF2-40B4-BE49-F238E27FC236}">
                <a16:creationId xmlns:a16="http://schemas.microsoft.com/office/drawing/2014/main" id="{47D8940D-F0FF-B9BC-DD2C-41679D5985EC}"/>
              </a:ext>
            </a:extLst>
          </p:cNvPr>
          <p:cNvPicPr>
            <a:picLocks noChangeAspect="1"/>
          </p:cNvPicPr>
          <p:nvPr/>
        </p:nvPicPr>
        <p:blipFill>
          <a:blip r:embed="rId4"/>
          <a:stretch>
            <a:fillRect/>
          </a:stretch>
        </p:blipFill>
        <p:spPr>
          <a:xfrm>
            <a:off x="7484889" y="4290771"/>
            <a:ext cx="2804345" cy="475737"/>
          </a:xfrm>
          <a:prstGeom prst="rect">
            <a:avLst/>
          </a:prstGeom>
        </p:spPr>
      </p:pic>
      <p:sp>
        <p:nvSpPr>
          <p:cNvPr id="16" name="Textfeld 15">
            <a:extLst>
              <a:ext uri="{FF2B5EF4-FFF2-40B4-BE49-F238E27FC236}">
                <a16:creationId xmlns:a16="http://schemas.microsoft.com/office/drawing/2014/main" id="{B72BC006-E97D-FB9C-A580-9A743AF800F9}"/>
              </a:ext>
            </a:extLst>
          </p:cNvPr>
          <p:cNvSpPr txBox="1"/>
          <p:nvPr/>
        </p:nvSpPr>
        <p:spPr>
          <a:xfrm>
            <a:off x="6457642" y="4925960"/>
            <a:ext cx="5503300" cy="923330"/>
          </a:xfrm>
          <a:prstGeom prst="rect">
            <a:avLst/>
          </a:prstGeom>
          <a:solidFill>
            <a:srgbClr val="FFC000"/>
          </a:solidFill>
        </p:spPr>
        <p:txBody>
          <a:bodyPr wrap="square" rtlCol="0">
            <a:spAutoFit/>
          </a:bodyPr>
          <a:lstStyle/>
          <a:p>
            <a:r>
              <a:rPr lang="de-DE" dirty="0"/>
              <a:t>Das Display hat 2 Zeilen (0 und 1 !!)  und 16 „Spalten“ (Zeichen)  je Zeile. Verändere diese beiden Werte und beobachte das Display.</a:t>
            </a:r>
          </a:p>
        </p:txBody>
      </p:sp>
      <p:sp>
        <p:nvSpPr>
          <p:cNvPr id="17" name="Oval 16">
            <a:extLst>
              <a:ext uri="{FF2B5EF4-FFF2-40B4-BE49-F238E27FC236}">
                <a16:creationId xmlns:a16="http://schemas.microsoft.com/office/drawing/2014/main" id="{02D8E41D-9286-A42D-2DA4-73F5B53FD930}"/>
              </a:ext>
            </a:extLst>
          </p:cNvPr>
          <p:cNvSpPr/>
          <p:nvPr/>
        </p:nvSpPr>
        <p:spPr>
          <a:xfrm>
            <a:off x="6053540" y="4957033"/>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Tree>
    <p:extLst>
      <p:ext uri="{BB962C8B-B14F-4D97-AF65-F5344CB8AC3E}">
        <p14:creationId xmlns:p14="http://schemas.microsoft.com/office/powerpoint/2010/main" val="2116670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691163-0BBD-0DD4-B6D5-4C160392D9C9}"/>
              </a:ext>
            </a:extLst>
          </p:cNvPr>
          <p:cNvSpPr>
            <a:spLocks noGrp="1"/>
          </p:cNvSpPr>
          <p:nvPr>
            <p:ph idx="1"/>
          </p:nvPr>
        </p:nvSpPr>
        <p:spPr/>
        <p:txBody>
          <a:bodyPr>
            <a:normAutofit fontScale="85000" lnSpcReduction="20000"/>
          </a:bodyPr>
          <a:lstStyle/>
          <a:p>
            <a:r>
              <a:rPr lang="de-DE" dirty="0">
                <a:hlinkClick r:id="rId2"/>
              </a:rPr>
              <a:t>https://www.bronkhorst.com/de-de/blogbeitrage/kalibrierung-von-infusionspumpen-zeitsparend-und-hochgenau/</a:t>
            </a:r>
            <a:r>
              <a:rPr lang="de-DE" dirty="0"/>
              <a:t> </a:t>
            </a:r>
          </a:p>
          <a:p>
            <a:r>
              <a:rPr lang="de-DE" dirty="0">
                <a:hlinkClick r:id="rId3"/>
              </a:rPr>
              <a:t>https://www.youtube.com/watch?v=lVy97Ag7JHE</a:t>
            </a:r>
            <a:r>
              <a:rPr lang="de-DE" dirty="0"/>
              <a:t> </a:t>
            </a:r>
          </a:p>
          <a:p>
            <a:r>
              <a:rPr lang="de-DE" dirty="0">
                <a:hlinkClick r:id="rId4"/>
              </a:rPr>
              <a:t>https://nerdfallmedizin.blog/2019/11/09/perfusoren-in-der-notfallmedizin/</a:t>
            </a:r>
            <a:r>
              <a:rPr lang="de-DE" dirty="0"/>
              <a:t> </a:t>
            </a:r>
          </a:p>
          <a:p>
            <a:r>
              <a:rPr lang="de-DE" dirty="0">
                <a:hlinkClick r:id="rId5"/>
              </a:rPr>
              <a:t>https://www.procamed.ch/products/Infusionstherapie/index.php?id=2365</a:t>
            </a:r>
            <a:r>
              <a:rPr lang="de-DE" dirty="0"/>
              <a:t> </a:t>
            </a:r>
          </a:p>
          <a:p>
            <a:r>
              <a:rPr lang="de-DE" dirty="0">
                <a:hlinkClick r:id="rId6"/>
              </a:rPr>
              <a:t>https://ms-my.facebook.com/100057305445855/videos/713235582674226/?__so__=permalink</a:t>
            </a:r>
            <a:endParaRPr lang="de-DE" dirty="0"/>
          </a:p>
          <a:p>
            <a:r>
              <a:rPr lang="de-DE" dirty="0">
                <a:hlinkClick r:id="rId7"/>
              </a:rPr>
              <a:t>https://www.youtube.com/watch?v=jLVe3yMitIM</a:t>
            </a:r>
            <a:r>
              <a:rPr lang="de-DE" dirty="0"/>
              <a:t> </a:t>
            </a:r>
          </a:p>
          <a:p>
            <a:r>
              <a:rPr lang="de-DE" dirty="0"/>
              <a:t>(</a:t>
            </a:r>
            <a:r>
              <a:rPr lang="de-DE" dirty="0" err="1"/>
              <a:t>Diabetis</a:t>
            </a:r>
            <a:r>
              <a:rPr lang="de-DE" dirty="0"/>
              <a:t> Alltag)</a:t>
            </a:r>
          </a:p>
          <a:p>
            <a:r>
              <a:rPr lang="de-DE" dirty="0">
                <a:hlinkClick r:id="rId8"/>
              </a:rPr>
              <a:t>https://www.youtube.com/watch?v=rIhNzd4_IHA&amp;t=10s</a:t>
            </a:r>
            <a:endParaRPr lang="de-DE" dirty="0"/>
          </a:p>
          <a:p>
            <a:r>
              <a:rPr lang="de-DE" dirty="0"/>
              <a:t>Einsatz Krankenhaus </a:t>
            </a:r>
            <a:br>
              <a:rPr lang="de-DE" dirty="0"/>
            </a:br>
            <a:r>
              <a:rPr lang="de-DE" dirty="0">
                <a:hlinkClick r:id="rId9"/>
              </a:rPr>
              <a:t>https://www.youtube.com/watch?v=9eelQAbdFsA</a:t>
            </a:r>
            <a:r>
              <a:rPr lang="de-DE" dirty="0"/>
              <a:t> </a:t>
            </a:r>
          </a:p>
        </p:txBody>
      </p:sp>
      <p:sp>
        <p:nvSpPr>
          <p:cNvPr id="3" name="Titel 2">
            <a:extLst>
              <a:ext uri="{FF2B5EF4-FFF2-40B4-BE49-F238E27FC236}">
                <a16:creationId xmlns:a16="http://schemas.microsoft.com/office/drawing/2014/main" id="{55BE1515-AC27-229C-42F2-4CE98A2C8197}"/>
              </a:ext>
            </a:extLst>
          </p:cNvPr>
          <p:cNvSpPr>
            <a:spLocks noGrp="1"/>
          </p:cNvSpPr>
          <p:nvPr>
            <p:ph type="title"/>
          </p:nvPr>
        </p:nvSpPr>
        <p:spPr/>
        <p:txBody>
          <a:bodyPr/>
          <a:lstStyle/>
          <a:p>
            <a:r>
              <a:rPr lang="de-DE" dirty="0"/>
              <a:t>Links</a:t>
            </a:r>
          </a:p>
        </p:txBody>
      </p:sp>
    </p:spTree>
    <p:extLst>
      <p:ext uri="{BB962C8B-B14F-4D97-AF65-F5344CB8AC3E}">
        <p14:creationId xmlns:p14="http://schemas.microsoft.com/office/powerpoint/2010/main" val="3375611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A1A69-9C64-CE45-8412-C5AC9B9F6E1D}"/>
              </a:ext>
            </a:extLst>
          </p:cNvPr>
          <p:cNvSpPr>
            <a:spLocks noGrp="1"/>
          </p:cNvSpPr>
          <p:nvPr>
            <p:ph type="title"/>
          </p:nvPr>
        </p:nvSpPr>
        <p:spPr/>
        <p:txBody>
          <a:bodyPr/>
          <a:lstStyle/>
          <a:p>
            <a:r>
              <a:rPr lang="de-DE" dirty="0"/>
              <a:t>Spritzenmodell</a:t>
            </a:r>
          </a:p>
        </p:txBody>
      </p:sp>
      <p:pic>
        <p:nvPicPr>
          <p:cNvPr id="3" name="Grafik 2" descr="Ein Bild, das Text enthält.&#10;&#10;Automatisch generierte Beschreibung">
            <a:extLst>
              <a:ext uri="{FF2B5EF4-FFF2-40B4-BE49-F238E27FC236}">
                <a16:creationId xmlns:a16="http://schemas.microsoft.com/office/drawing/2014/main" id="{485E0F08-E76B-92F0-AE14-07E4662BE3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6142"/>
          <a:stretch/>
        </p:blipFill>
        <p:spPr>
          <a:xfrm>
            <a:off x="3033847" y="853484"/>
            <a:ext cx="5993324" cy="1791203"/>
          </a:xfrm>
          <a:prstGeom prst="rect">
            <a:avLst/>
          </a:prstGeom>
        </p:spPr>
      </p:pic>
      <p:pic>
        <p:nvPicPr>
          <p:cNvPr id="5" name="Grafik 4" descr="Ein Bild, das drinnen enthält.&#10;&#10;Automatisch generierte Beschreibung">
            <a:extLst>
              <a:ext uri="{FF2B5EF4-FFF2-40B4-BE49-F238E27FC236}">
                <a16:creationId xmlns:a16="http://schemas.microsoft.com/office/drawing/2014/main" id="{F06CBB9D-FEA9-144F-B9D7-445CAFB726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159" y="2904971"/>
            <a:ext cx="8081841" cy="6045596"/>
          </a:xfrm>
          <a:prstGeom prst="rect">
            <a:avLst/>
          </a:prstGeom>
        </p:spPr>
      </p:pic>
    </p:spTree>
    <p:extLst>
      <p:ext uri="{BB962C8B-B14F-4D97-AF65-F5344CB8AC3E}">
        <p14:creationId xmlns:p14="http://schemas.microsoft.com/office/powerpoint/2010/main" val="4097683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A106B5F-D6AA-6562-906E-1D14CBD7891E}"/>
              </a:ext>
            </a:extLst>
          </p:cNvPr>
          <p:cNvSpPr txBox="1"/>
          <p:nvPr/>
        </p:nvSpPr>
        <p:spPr>
          <a:xfrm>
            <a:off x="4589417" y="3429000"/>
            <a:ext cx="580608" cy="369332"/>
          </a:xfrm>
          <a:prstGeom prst="rect">
            <a:avLst/>
          </a:prstGeom>
          <a:noFill/>
        </p:spPr>
        <p:txBody>
          <a:bodyPr wrap="none" rtlCol="0">
            <a:spAutoFit/>
          </a:bodyPr>
          <a:lstStyle/>
          <a:p>
            <a:r>
              <a:rPr lang="de-DE" dirty="0"/>
              <a:t>Film</a:t>
            </a:r>
          </a:p>
        </p:txBody>
      </p:sp>
    </p:spTree>
    <p:extLst>
      <p:ext uri="{BB962C8B-B14F-4D97-AF65-F5344CB8AC3E}">
        <p14:creationId xmlns:p14="http://schemas.microsoft.com/office/powerpoint/2010/main" val="3672394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174AF6D-282A-1143-A98B-B1552AB36B0C}"/>
              </a:ext>
            </a:extLst>
          </p:cNvPr>
          <p:cNvSpPr>
            <a:spLocks noGrp="1"/>
          </p:cNvSpPr>
          <p:nvPr>
            <p:ph idx="1"/>
          </p:nvPr>
        </p:nvSpPr>
        <p:spPr>
          <a:solidFill>
            <a:schemeClr val="accent5">
              <a:lumMod val="60000"/>
              <a:lumOff val="40000"/>
            </a:schemeClr>
          </a:solidFill>
        </p:spPr>
        <p:txBody>
          <a:bodyPr>
            <a:normAutofit fontScale="77500" lnSpcReduction="20000"/>
          </a:bodyPr>
          <a:lstStyle/>
          <a:p>
            <a:pPr marL="0" indent="0">
              <a:lnSpc>
                <a:spcPts val="3000"/>
              </a:lnSpc>
              <a:buNone/>
            </a:pPr>
            <a:r>
              <a:rPr lang="de-DE" b="1" dirty="0"/>
              <a:t>Bolus</a:t>
            </a:r>
          </a:p>
          <a:p>
            <a:pPr marL="0" indent="0">
              <a:lnSpc>
                <a:spcPts val="3000"/>
              </a:lnSpc>
              <a:buNone/>
            </a:pPr>
            <a:r>
              <a:rPr lang="de-DE" dirty="0"/>
              <a:t>In der Medizin wird als </a:t>
            </a:r>
            <a:r>
              <a:rPr lang="de-DE" b="1" dirty="0"/>
              <a:t>Bolus</a:t>
            </a:r>
            <a:r>
              <a:rPr lang="de-DE" dirty="0"/>
              <a:t> (von </a:t>
            </a:r>
            <a:r>
              <a:rPr lang="de-DE" dirty="0">
                <a:hlinkClick r:id="rId2" tooltip="Latein"/>
              </a:rPr>
              <a:t>lateinisch</a:t>
            </a:r>
            <a:r>
              <a:rPr lang="de-DE" dirty="0"/>
              <a:t> </a:t>
            </a:r>
            <a:r>
              <a:rPr lang="de-DE" i="1" dirty="0" err="1"/>
              <a:t>bolus</a:t>
            </a:r>
            <a:r>
              <a:rPr lang="de-DE" dirty="0"/>
              <a:t> ‚Ball‘ oder ,Schuss‘) unter anderem die schnelle Verabreichung eines Medikaments oder einer anderen Substanz verstanden, um ihre Konzentration auf das Niveau der </a:t>
            </a:r>
            <a:r>
              <a:rPr lang="de-DE" dirty="0">
                <a:hlinkClick r:id="rId3" tooltip="Effektivdosis"/>
              </a:rPr>
              <a:t>Effektivdosis</a:t>
            </a:r>
            <a:r>
              <a:rPr lang="de-DE" dirty="0"/>
              <a:t> zu heben. Die Gabe kann in Form einer </a:t>
            </a:r>
            <a:r>
              <a:rPr lang="de-DE" dirty="0">
                <a:hlinkClick r:id="rId4"/>
              </a:rPr>
              <a:t>intravenösen</a:t>
            </a:r>
            <a:r>
              <a:rPr lang="de-DE" dirty="0"/>
              <a:t>, </a:t>
            </a:r>
            <a:r>
              <a:rPr lang="de-DE" dirty="0">
                <a:hlinkClick r:id="rId5" tooltip="Intravenös"/>
              </a:rPr>
              <a:t>intramuskulären</a:t>
            </a:r>
            <a:r>
              <a:rPr lang="de-DE" dirty="0"/>
              <a:t> oder </a:t>
            </a:r>
            <a:r>
              <a:rPr lang="de-DE" dirty="0">
                <a:hlinkClick r:id="rId6" tooltip="Intrathekal"/>
              </a:rPr>
              <a:t>intrathekalen</a:t>
            </a:r>
            <a:r>
              <a:rPr lang="de-DE" dirty="0"/>
              <a:t> </a:t>
            </a:r>
            <a:r>
              <a:rPr lang="de-DE" dirty="0">
                <a:hlinkClick r:id="rId7"/>
              </a:rPr>
              <a:t>Injektion</a:t>
            </a:r>
            <a:r>
              <a:rPr lang="de-DE" dirty="0"/>
              <a:t> erfolgen.</a:t>
            </a:r>
          </a:p>
          <a:p>
            <a:pPr marL="0" indent="0">
              <a:lnSpc>
                <a:spcPts val="3000"/>
              </a:lnSpc>
              <a:buNone/>
            </a:pPr>
            <a:r>
              <a:rPr lang="de-DE" b="1" dirty="0"/>
              <a:t>Effektivdosis/Wirkdosis</a:t>
            </a:r>
          </a:p>
          <a:p>
            <a:pPr marL="0" indent="0">
              <a:lnSpc>
                <a:spcPts val="3000"/>
              </a:lnSpc>
              <a:buNone/>
            </a:pPr>
            <a:r>
              <a:rPr lang="de-DE" dirty="0"/>
              <a:t>In der </a:t>
            </a:r>
            <a:r>
              <a:rPr lang="de-DE" dirty="0">
                <a:hlinkClick r:id="rId8"/>
              </a:rPr>
              <a:t>Pharmakologie</a:t>
            </a:r>
            <a:r>
              <a:rPr lang="de-DE" dirty="0"/>
              <a:t> steht die Effektivdosis (ED), auch Wirkdosis genannt, für diejenige Dosis eines </a:t>
            </a:r>
            <a:r>
              <a:rPr lang="de-DE" dirty="0">
                <a:hlinkClick r:id="rId9" tooltip="Wirkstoff"/>
              </a:rPr>
              <a:t>Wirkstoffs</a:t>
            </a:r>
            <a:r>
              <a:rPr lang="de-DE" dirty="0"/>
              <a:t>, bei der ein bestimmter Anteil an Individuen den erwünschten therapeutischen Effekt zeigt (Beispiel: ED</a:t>
            </a:r>
            <a:r>
              <a:rPr lang="de-DE" baseline="-25000" dirty="0"/>
              <a:t>50</a:t>
            </a:r>
            <a:r>
              <a:rPr lang="de-DE" dirty="0"/>
              <a:t> gibt die entsprechende Dosis für den Anteil von 50 % an). Die Effektivdosis kann aus der </a:t>
            </a:r>
            <a:r>
              <a:rPr lang="de-DE" dirty="0">
                <a:hlinkClick r:id="rId10" tooltip="Dosis-Wirkungs-Kurve"/>
              </a:rPr>
              <a:t>Dosis-Wirkungs-Kurve</a:t>
            </a:r>
            <a:r>
              <a:rPr lang="de-DE" dirty="0"/>
              <a:t> abgelesen werden.</a:t>
            </a:r>
          </a:p>
        </p:txBody>
      </p:sp>
      <p:sp>
        <p:nvSpPr>
          <p:cNvPr id="2" name="Titel 1">
            <a:extLst>
              <a:ext uri="{FF2B5EF4-FFF2-40B4-BE49-F238E27FC236}">
                <a16:creationId xmlns:a16="http://schemas.microsoft.com/office/drawing/2014/main" id="{2F03DAF9-97EB-B84F-8D9C-77031FAAF1C0}"/>
              </a:ext>
            </a:extLst>
          </p:cNvPr>
          <p:cNvSpPr>
            <a:spLocks noGrp="1"/>
          </p:cNvSpPr>
          <p:nvPr>
            <p:ph type="title"/>
          </p:nvPr>
        </p:nvSpPr>
        <p:spPr/>
        <p:txBody>
          <a:bodyPr/>
          <a:lstStyle/>
          <a:p>
            <a:r>
              <a:rPr lang="de-DE" dirty="0"/>
              <a:t>Medizinische Begriffe</a:t>
            </a:r>
          </a:p>
        </p:txBody>
      </p:sp>
      <p:sp>
        <p:nvSpPr>
          <p:cNvPr id="4" name="Rechteck 3">
            <a:extLst>
              <a:ext uri="{FF2B5EF4-FFF2-40B4-BE49-F238E27FC236}">
                <a16:creationId xmlns:a16="http://schemas.microsoft.com/office/drawing/2014/main" id="{8BE6ACDF-8592-4747-9FC3-C1B8D978B6F4}"/>
              </a:ext>
            </a:extLst>
          </p:cNvPr>
          <p:cNvSpPr/>
          <p:nvPr/>
        </p:nvSpPr>
        <p:spPr>
          <a:xfrm>
            <a:off x="7201800" y="5840240"/>
            <a:ext cx="4594976" cy="369332"/>
          </a:xfrm>
          <a:prstGeom prst="rect">
            <a:avLst/>
          </a:prstGeom>
        </p:spPr>
        <p:txBody>
          <a:bodyPr wrap="none">
            <a:spAutoFit/>
          </a:bodyPr>
          <a:lstStyle/>
          <a:p>
            <a:r>
              <a:rPr lang="de-DE" dirty="0">
                <a:hlinkClick r:id="rId11"/>
              </a:rPr>
              <a:t>https://de.wikipedia.org/wiki/Bolus_(Medizin)</a:t>
            </a:r>
            <a:endParaRPr lang="de-DE" dirty="0"/>
          </a:p>
        </p:txBody>
      </p:sp>
    </p:spTree>
    <p:extLst>
      <p:ext uri="{BB962C8B-B14F-4D97-AF65-F5344CB8AC3E}">
        <p14:creationId xmlns:p14="http://schemas.microsoft.com/office/powerpoint/2010/main" val="3759448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14B90103-82EA-0349-877D-A739C3F857B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0392" y="853484"/>
            <a:ext cx="3888900" cy="5458441"/>
          </a:xfrm>
        </p:spPr>
      </p:pic>
      <p:sp>
        <p:nvSpPr>
          <p:cNvPr id="4" name="Titel 3">
            <a:extLst>
              <a:ext uri="{FF2B5EF4-FFF2-40B4-BE49-F238E27FC236}">
                <a16:creationId xmlns:a16="http://schemas.microsoft.com/office/drawing/2014/main" id="{0E84EBFB-8D50-D44D-9E77-673783BBAB24}"/>
              </a:ext>
            </a:extLst>
          </p:cNvPr>
          <p:cNvSpPr>
            <a:spLocks noGrp="1"/>
          </p:cNvSpPr>
          <p:nvPr>
            <p:ph type="title"/>
          </p:nvPr>
        </p:nvSpPr>
        <p:spPr/>
        <p:txBody>
          <a:bodyPr/>
          <a:lstStyle/>
          <a:p>
            <a:r>
              <a:rPr lang="de-DE" dirty="0"/>
              <a:t>Artikel zur Spritzenpumpe/</a:t>
            </a:r>
            <a:r>
              <a:rPr lang="de-DE" dirty="0" err="1"/>
              <a:t>Perfusor</a:t>
            </a:r>
            <a:endParaRPr lang="de-DE" dirty="0"/>
          </a:p>
        </p:txBody>
      </p:sp>
      <p:sp>
        <p:nvSpPr>
          <p:cNvPr id="2" name="Oval 1">
            <a:extLst>
              <a:ext uri="{FF2B5EF4-FFF2-40B4-BE49-F238E27FC236}">
                <a16:creationId xmlns:a16="http://schemas.microsoft.com/office/drawing/2014/main" id="{7E83C07C-A3D6-9346-B4BA-3D94D8505CC8}"/>
              </a:ext>
            </a:extLst>
          </p:cNvPr>
          <p:cNvSpPr/>
          <p:nvPr/>
        </p:nvSpPr>
        <p:spPr>
          <a:xfrm>
            <a:off x="5570540" y="113090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3" name="Textfeld 2">
            <a:extLst>
              <a:ext uri="{FF2B5EF4-FFF2-40B4-BE49-F238E27FC236}">
                <a16:creationId xmlns:a16="http://schemas.microsoft.com/office/drawing/2014/main" id="{70694CBD-37FA-919A-3DE9-80A1DAF124AE}"/>
              </a:ext>
            </a:extLst>
          </p:cNvPr>
          <p:cNvSpPr txBox="1"/>
          <p:nvPr/>
        </p:nvSpPr>
        <p:spPr>
          <a:xfrm>
            <a:off x="6096000" y="1130901"/>
            <a:ext cx="5875608" cy="2031325"/>
          </a:xfrm>
          <a:prstGeom prst="rect">
            <a:avLst/>
          </a:prstGeom>
          <a:solidFill>
            <a:srgbClr val="FFC000"/>
          </a:solidFill>
        </p:spPr>
        <p:txBody>
          <a:bodyPr wrap="square" rtlCol="0">
            <a:spAutoFit/>
          </a:bodyPr>
          <a:lstStyle/>
          <a:p>
            <a:r>
              <a:rPr lang="de-DE" dirty="0"/>
              <a:t>Informiert euch im Internet über</a:t>
            </a:r>
          </a:p>
          <a:p>
            <a:endParaRPr lang="de-DE" dirty="0"/>
          </a:p>
          <a:p>
            <a:r>
              <a:rPr lang="de-DE" sz="2400" b="1" dirty="0"/>
              <a:t>Funktion von Spritzenpumpen</a:t>
            </a:r>
          </a:p>
          <a:p>
            <a:endParaRPr lang="de-DE" sz="2400" b="1" dirty="0"/>
          </a:p>
          <a:p>
            <a:r>
              <a:rPr lang="de-DE" sz="2400" b="1" dirty="0"/>
              <a:t>Anwendungsbereich von Spritzenpumpen</a:t>
            </a:r>
          </a:p>
          <a:p>
            <a:endParaRPr lang="de-DE" dirty="0"/>
          </a:p>
        </p:txBody>
      </p:sp>
    </p:spTree>
    <p:extLst>
      <p:ext uri="{BB962C8B-B14F-4D97-AF65-F5344CB8AC3E}">
        <p14:creationId xmlns:p14="http://schemas.microsoft.com/office/powerpoint/2010/main" val="2014952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75FD603-431C-0B09-AB74-E75FA940C2E5}"/>
              </a:ext>
            </a:extLst>
          </p:cNvPr>
          <p:cNvSpPr>
            <a:spLocks noGrp="1"/>
          </p:cNvSpPr>
          <p:nvPr>
            <p:ph type="title"/>
          </p:nvPr>
        </p:nvSpPr>
        <p:spPr/>
        <p:txBody>
          <a:bodyPr/>
          <a:lstStyle/>
          <a:p>
            <a:r>
              <a:rPr lang="de-DE" dirty="0"/>
              <a:t>Medizintechnik – vielfältiges Programm</a:t>
            </a:r>
          </a:p>
        </p:txBody>
      </p:sp>
      <p:pic>
        <p:nvPicPr>
          <p:cNvPr id="2" name="Grafik 1">
            <a:extLst>
              <a:ext uri="{FF2B5EF4-FFF2-40B4-BE49-F238E27FC236}">
                <a16:creationId xmlns:a16="http://schemas.microsoft.com/office/drawing/2014/main" id="{84B72CD8-715F-E795-7301-F14950393B69}"/>
              </a:ext>
            </a:extLst>
          </p:cNvPr>
          <p:cNvPicPr>
            <a:picLocks noChangeAspect="1"/>
          </p:cNvPicPr>
          <p:nvPr/>
        </p:nvPicPr>
        <p:blipFill>
          <a:blip r:embed="rId2"/>
          <a:stretch>
            <a:fillRect/>
          </a:stretch>
        </p:blipFill>
        <p:spPr>
          <a:xfrm>
            <a:off x="2540306" y="947387"/>
            <a:ext cx="6923183" cy="5431117"/>
          </a:xfrm>
          <a:prstGeom prst="rect">
            <a:avLst/>
          </a:prstGeom>
        </p:spPr>
      </p:pic>
      <p:sp>
        <p:nvSpPr>
          <p:cNvPr id="4" name="Textfeld 3">
            <a:extLst>
              <a:ext uri="{FF2B5EF4-FFF2-40B4-BE49-F238E27FC236}">
                <a16:creationId xmlns:a16="http://schemas.microsoft.com/office/drawing/2014/main" id="{0B5E476B-E776-7CCC-988A-91F42E46EF04}"/>
              </a:ext>
            </a:extLst>
          </p:cNvPr>
          <p:cNvSpPr txBox="1"/>
          <p:nvPr/>
        </p:nvSpPr>
        <p:spPr>
          <a:xfrm>
            <a:off x="9562641" y="5772838"/>
            <a:ext cx="2123017" cy="276999"/>
          </a:xfrm>
          <a:prstGeom prst="rect">
            <a:avLst/>
          </a:prstGeom>
          <a:noFill/>
        </p:spPr>
        <p:txBody>
          <a:bodyPr wrap="none" rtlCol="0">
            <a:spAutoFit/>
          </a:bodyPr>
          <a:lstStyle/>
          <a:p>
            <a:r>
              <a:rPr lang="de-DE" sz="1200" dirty="0"/>
              <a:t>Google: Medizintechnik Geräte</a:t>
            </a:r>
          </a:p>
        </p:txBody>
      </p:sp>
    </p:spTree>
    <p:extLst>
      <p:ext uri="{BB962C8B-B14F-4D97-AF65-F5344CB8AC3E}">
        <p14:creationId xmlns:p14="http://schemas.microsoft.com/office/powerpoint/2010/main" val="28293252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A41E56C-1E62-04C9-EE19-92CCE2A1C3BC}"/>
              </a:ext>
            </a:extLst>
          </p:cNvPr>
          <p:cNvSpPr>
            <a:spLocks noGrp="1"/>
          </p:cNvSpPr>
          <p:nvPr>
            <p:ph type="title"/>
          </p:nvPr>
        </p:nvSpPr>
        <p:spPr/>
        <p:txBody>
          <a:bodyPr/>
          <a:lstStyle/>
          <a:p>
            <a:r>
              <a:rPr lang="de-DE" dirty="0"/>
              <a:t>Medizintechnik im Weltraum</a:t>
            </a:r>
          </a:p>
        </p:txBody>
      </p:sp>
      <p:pic>
        <p:nvPicPr>
          <p:cNvPr id="4" name="Grafik 3">
            <a:extLst>
              <a:ext uri="{FF2B5EF4-FFF2-40B4-BE49-F238E27FC236}">
                <a16:creationId xmlns:a16="http://schemas.microsoft.com/office/drawing/2014/main" id="{CF9442C8-33CF-4361-36B8-27689402081C}"/>
              </a:ext>
            </a:extLst>
          </p:cNvPr>
          <p:cNvPicPr>
            <a:picLocks noChangeAspect="1"/>
          </p:cNvPicPr>
          <p:nvPr/>
        </p:nvPicPr>
        <p:blipFill>
          <a:blip r:embed="rId2"/>
          <a:stretch>
            <a:fillRect/>
          </a:stretch>
        </p:blipFill>
        <p:spPr>
          <a:xfrm>
            <a:off x="5009401" y="853484"/>
            <a:ext cx="4958730" cy="5006926"/>
          </a:xfrm>
          <a:prstGeom prst="rect">
            <a:avLst/>
          </a:prstGeom>
        </p:spPr>
      </p:pic>
      <p:sp>
        <p:nvSpPr>
          <p:cNvPr id="6" name="Textfeld 5">
            <a:extLst>
              <a:ext uri="{FF2B5EF4-FFF2-40B4-BE49-F238E27FC236}">
                <a16:creationId xmlns:a16="http://schemas.microsoft.com/office/drawing/2014/main" id="{07ED4062-B1CB-5808-14B9-2215D76DE29A}"/>
              </a:ext>
            </a:extLst>
          </p:cNvPr>
          <p:cNvSpPr txBox="1"/>
          <p:nvPr/>
        </p:nvSpPr>
        <p:spPr>
          <a:xfrm>
            <a:off x="3293226" y="6189557"/>
            <a:ext cx="5233012" cy="202769"/>
          </a:xfrm>
          <a:prstGeom prst="rect">
            <a:avLst/>
          </a:prstGeom>
          <a:noFill/>
        </p:spPr>
        <p:txBody>
          <a:bodyPr wrap="square">
            <a:spAutoFit/>
          </a:bodyPr>
          <a:lstStyle/>
          <a:p>
            <a:r>
              <a:rPr lang="de-DE" sz="700" dirty="0"/>
              <a:t>https://</a:t>
            </a:r>
            <a:r>
              <a:rPr lang="de-DE" sz="700" dirty="0" err="1"/>
              <a:t>www.esa.int</a:t>
            </a:r>
            <a:r>
              <a:rPr lang="de-DE" sz="700" dirty="0"/>
              <a:t>/</a:t>
            </a:r>
            <a:r>
              <a:rPr lang="de-DE" sz="700" dirty="0" err="1"/>
              <a:t>Science_Exploration</a:t>
            </a:r>
            <a:r>
              <a:rPr lang="de-DE" sz="700" dirty="0"/>
              <a:t>/</a:t>
            </a:r>
            <a:r>
              <a:rPr lang="de-DE" sz="700" dirty="0" err="1"/>
              <a:t>Human_and_Robotic_Exploration</a:t>
            </a:r>
            <a:r>
              <a:rPr lang="de-DE" sz="700" dirty="0"/>
              <a:t>/</a:t>
            </a:r>
            <a:r>
              <a:rPr lang="de-DE" sz="700" dirty="0" err="1"/>
              <a:t>International_Space_Station_Benefits_for_Humanity</a:t>
            </a:r>
            <a:r>
              <a:rPr lang="de-DE" sz="700" dirty="0"/>
              <a:t>/Medizin</a:t>
            </a:r>
          </a:p>
        </p:txBody>
      </p:sp>
      <p:pic>
        <p:nvPicPr>
          <p:cNvPr id="7" name="Grafik 6">
            <a:extLst>
              <a:ext uri="{FF2B5EF4-FFF2-40B4-BE49-F238E27FC236}">
                <a16:creationId xmlns:a16="http://schemas.microsoft.com/office/drawing/2014/main" id="{7023D740-26BD-44B4-2EF0-3DA328DFDC8A}"/>
              </a:ext>
            </a:extLst>
          </p:cNvPr>
          <p:cNvPicPr>
            <a:picLocks noChangeAspect="1"/>
          </p:cNvPicPr>
          <p:nvPr/>
        </p:nvPicPr>
        <p:blipFill>
          <a:blip r:embed="rId3"/>
          <a:stretch>
            <a:fillRect/>
          </a:stretch>
        </p:blipFill>
        <p:spPr>
          <a:xfrm>
            <a:off x="7858305" y="853484"/>
            <a:ext cx="4219653" cy="1834632"/>
          </a:xfrm>
          <a:prstGeom prst="rect">
            <a:avLst/>
          </a:prstGeom>
        </p:spPr>
      </p:pic>
      <p:sp>
        <p:nvSpPr>
          <p:cNvPr id="9" name="Textfeld 8">
            <a:extLst>
              <a:ext uri="{FF2B5EF4-FFF2-40B4-BE49-F238E27FC236}">
                <a16:creationId xmlns:a16="http://schemas.microsoft.com/office/drawing/2014/main" id="{5A4A1DB4-FACE-E272-0CE0-3B2B427E46DA}"/>
              </a:ext>
            </a:extLst>
          </p:cNvPr>
          <p:cNvSpPr txBox="1"/>
          <p:nvPr/>
        </p:nvSpPr>
        <p:spPr>
          <a:xfrm>
            <a:off x="177032" y="5027843"/>
            <a:ext cx="6103344" cy="261610"/>
          </a:xfrm>
          <a:prstGeom prst="rect">
            <a:avLst/>
          </a:prstGeom>
          <a:noFill/>
        </p:spPr>
        <p:txBody>
          <a:bodyPr wrap="square">
            <a:spAutoFit/>
          </a:bodyPr>
          <a:lstStyle/>
          <a:p>
            <a:r>
              <a:rPr lang="de-DE" sz="1100" dirty="0"/>
              <a:t>https://</a:t>
            </a:r>
            <a:r>
              <a:rPr lang="de-DE" sz="1100" dirty="0" err="1"/>
              <a:t>www.aerzteblatt.de</a:t>
            </a:r>
            <a:r>
              <a:rPr lang="de-DE" sz="1100" dirty="0"/>
              <a:t>/</a:t>
            </a:r>
            <a:r>
              <a:rPr lang="de-DE" sz="1100" dirty="0" err="1"/>
              <a:t>archiv</a:t>
            </a:r>
            <a:r>
              <a:rPr lang="de-DE" sz="1100" dirty="0"/>
              <a:t>/200894/Weltraummedizin-Faszination-All</a:t>
            </a:r>
          </a:p>
        </p:txBody>
      </p:sp>
      <p:pic>
        <p:nvPicPr>
          <p:cNvPr id="10" name="Grafik 9">
            <a:extLst>
              <a:ext uri="{FF2B5EF4-FFF2-40B4-BE49-F238E27FC236}">
                <a16:creationId xmlns:a16="http://schemas.microsoft.com/office/drawing/2014/main" id="{E78DA796-0E93-BA14-052D-6A6D7459C555}"/>
              </a:ext>
            </a:extLst>
          </p:cNvPr>
          <p:cNvPicPr>
            <a:picLocks noChangeAspect="1"/>
          </p:cNvPicPr>
          <p:nvPr/>
        </p:nvPicPr>
        <p:blipFill>
          <a:blip r:embed="rId4"/>
          <a:stretch>
            <a:fillRect/>
          </a:stretch>
        </p:blipFill>
        <p:spPr>
          <a:xfrm>
            <a:off x="114042" y="1568547"/>
            <a:ext cx="4844669" cy="3227097"/>
          </a:xfrm>
          <a:prstGeom prst="rect">
            <a:avLst/>
          </a:prstGeom>
        </p:spPr>
      </p:pic>
    </p:spTree>
    <p:extLst>
      <p:ext uri="{BB962C8B-B14F-4D97-AF65-F5344CB8AC3E}">
        <p14:creationId xmlns:p14="http://schemas.microsoft.com/office/powerpoint/2010/main" val="1405700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99859FE-9B62-6272-783D-B232C8F0828B}"/>
              </a:ext>
            </a:extLst>
          </p:cNvPr>
          <p:cNvSpPr>
            <a:spLocks noGrp="1"/>
          </p:cNvSpPr>
          <p:nvPr>
            <p:ph idx="1"/>
          </p:nvPr>
        </p:nvSpPr>
        <p:spPr>
          <a:xfrm>
            <a:off x="220392" y="1213872"/>
            <a:ext cx="7996329" cy="4754566"/>
          </a:xfrm>
        </p:spPr>
        <p:txBody>
          <a:bodyPr>
            <a:normAutofit lnSpcReduction="10000"/>
          </a:bodyPr>
          <a:lstStyle/>
          <a:p>
            <a:pPr marL="0" indent="0">
              <a:buNone/>
            </a:pPr>
            <a:r>
              <a:rPr lang="de-DE" sz="1800" dirty="0">
                <a:effectLst/>
                <a:latin typeface="Segoe UI" panose="020B0502040204020203" pitchFamily="34" charset="0"/>
                <a:ea typeface="Times New Roman" panose="02020603050405020304" pitchFamily="18" charset="0"/>
                <a:cs typeface="Calibri" panose="020F0502020204030204" pitchFamily="34" charset="0"/>
              </a:rPr>
              <a:t>Auf der Internationalen Raumstation (ISS) gibt es eine Vielzahl medizinischer Geräte, die die Astronauten unterstützen. Hier sind einige Beispiele:</a:t>
            </a: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Ultraschallgerät: Dieses Gerät wird verwendet, um Bilder von inneren Organen zu erstellen, insbesondere von Herz und Blutgefäßen.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EKG (Elektrokardiogramm): Dieses Gerät wird verwendet, um die Herzfunktion zu überwachen.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Elektroden-Netz: Dieses Gerät wird verwendet, um die Muskelaktivität zu messen und die Auswirkungen der Schwerelosigkeit auf die Muskulatur zu untersuchen.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Medikamente: Auf der ISS werden eine Vielzahl von Medikamenten aufbewahrt, um die Gesundheit der Astronauten zu unterstützen, darunter Schmerzmittel, Antihistaminika und Antibiotika.</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Spritzenpumpen: Diese Geräte werden verwendet, um Medikamente und Flüssigkeiten auf kontrollierte Weise zu verabreichen.</a:t>
            </a:r>
            <a:endParaRPr lang="de-DE" sz="1800" dirty="0">
              <a:effectLst/>
              <a:latin typeface="Helvetica" pitchFamily="2" charset="0"/>
              <a:ea typeface="Calibri" panose="020F0502020204030204" pitchFamily="34" charset="0"/>
              <a:cs typeface="Calibri" panose="020F0502020204030204" pitchFamily="34" charset="0"/>
            </a:endParaRPr>
          </a:p>
          <a:p>
            <a:pPr marL="342900" lvl="0" indent="-342900">
              <a:buSzPts val="1000"/>
              <a:buFont typeface="Symbol" pitchFamily="2" charset="2"/>
              <a:buChar char=""/>
              <a:tabLst>
                <a:tab pos="457200" algn="l"/>
              </a:tabLst>
            </a:pPr>
            <a:r>
              <a:rPr lang="de-DE" sz="1800" dirty="0">
                <a:effectLst/>
                <a:latin typeface="Segoe UI" panose="020B0502040204020203" pitchFamily="34" charset="0"/>
                <a:ea typeface="Times New Roman" panose="02020603050405020304" pitchFamily="18" charset="0"/>
                <a:cs typeface="Calibri" panose="020F0502020204030204" pitchFamily="34" charset="0"/>
              </a:rPr>
              <a:t>Defibrillator: Ein Gerät zur Wiederbelebung bei Herz-Kreislauf-Stillstand</a:t>
            </a:r>
            <a:endParaRPr lang="de-DE" sz="1800" dirty="0">
              <a:effectLst/>
              <a:latin typeface="Helvetica" pitchFamily="2" charset="0"/>
              <a:ea typeface="Calibri" panose="020F0502020204030204" pitchFamily="34" charset="0"/>
              <a:cs typeface="Calibri" panose="020F0502020204030204" pitchFamily="34" charset="0"/>
            </a:endParaRPr>
          </a:p>
          <a:p>
            <a:r>
              <a:rPr lang="de-DE" sz="1800" dirty="0">
                <a:effectLst/>
                <a:latin typeface="Segoe UI" panose="020B0502040204020203" pitchFamily="34" charset="0"/>
                <a:ea typeface="Times New Roman" panose="02020603050405020304" pitchFamily="18" charset="0"/>
              </a:rPr>
              <a:t>Erste-Hilfe-Koffer: Enthält Verbandsmaterial, Schere, Pinzette und andere wichtige Instrumente und Medikamente für Notfälle.</a:t>
            </a:r>
            <a:r>
              <a:rPr lang="de-DE" sz="1200" dirty="0">
                <a:effectLst/>
              </a:rPr>
              <a:t> </a:t>
            </a:r>
            <a:endParaRPr lang="de-DE" sz="1800" dirty="0">
              <a:effectLst/>
              <a:latin typeface="Helvetica" pitchFamily="2" charset="0"/>
              <a:ea typeface="Calibri" panose="020F0502020204030204" pitchFamily="34" charset="0"/>
              <a:cs typeface="Calibri" panose="020F0502020204030204" pitchFamily="34" charset="0"/>
            </a:endParaRPr>
          </a:p>
          <a:p>
            <a:endParaRPr lang="de-DE" dirty="0"/>
          </a:p>
        </p:txBody>
      </p:sp>
      <p:sp>
        <p:nvSpPr>
          <p:cNvPr id="3" name="Titel 2">
            <a:extLst>
              <a:ext uri="{FF2B5EF4-FFF2-40B4-BE49-F238E27FC236}">
                <a16:creationId xmlns:a16="http://schemas.microsoft.com/office/drawing/2014/main" id="{331B0184-E51E-BA79-2F88-50DC33DC7341}"/>
              </a:ext>
            </a:extLst>
          </p:cNvPr>
          <p:cNvSpPr>
            <a:spLocks noGrp="1"/>
          </p:cNvSpPr>
          <p:nvPr>
            <p:ph type="title"/>
          </p:nvPr>
        </p:nvSpPr>
        <p:spPr/>
        <p:txBody>
          <a:bodyPr/>
          <a:lstStyle/>
          <a:p>
            <a:r>
              <a:rPr lang="de-DE" dirty="0"/>
              <a:t>Medizintechnik ISS</a:t>
            </a:r>
          </a:p>
        </p:txBody>
      </p:sp>
      <p:pic>
        <p:nvPicPr>
          <p:cNvPr id="1026" name="Picture 2" descr="Die Internationale Raumstation ISS – Forschung im All mit Nutzen für alle -  DLR Portal">
            <a:extLst>
              <a:ext uri="{FF2B5EF4-FFF2-40B4-BE49-F238E27FC236}">
                <a16:creationId xmlns:a16="http://schemas.microsoft.com/office/drawing/2014/main" id="{4F5348F6-E44A-1A0B-8CAD-3123C5766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816" y="1213872"/>
            <a:ext cx="3746006" cy="2497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ltraummedizin | SpringerLink">
            <a:extLst>
              <a:ext uri="{FF2B5EF4-FFF2-40B4-BE49-F238E27FC236}">
                <a16:creationId xmlns:a16="http://schemas.microsoft.com/office/drawing/2014/main" id="{090BF164-4EC2-C5EF-F81C-273282BD2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3597" y="3798802"/>
            <a:ext cx="2369581" cy="2497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55135005-2A46-0300-BF9F-4BBC8965EE8B}"/>
              </a:ext>
            </a:extLst>
          </p:cNvPr>
          <p:cNvSpPr txBox="1"/>
          <p:nvPr/>
        </p:nvSpPr>
        <p:spPr>
          <a:xfrm>
            <a:off x="5018866" y="6086546"/>
            <a:ext cx="4008305" cy="261610"/>
          </a:xfrm>
          <a:prstGeom prst="rect">
            <a:avLst/>
          </a:prstGeom>
          <a:noFill/>
        </p:spPr>
        <p:txBody>
          <a:bodyPr wrap="square">
            <a:spAutoFit/>
          </a:bodyPr>
          <a:lstStyle/>
          <a:p>
            <a:r>
              <a:rPr lang="de-DE" sz="1100" dirty="0"/>
              <a:t>https://</a:t>
            </a:r>
            <a:r>
              <a:rPr lang="de-DE" sz="1100" dirty="0" err="1"/>
              <a:t>link.springer.com</a:t>
            </a:r>
            <a:r>
              <a:rPr lang="de-DE" sz="1100" dirty="0"/>
              <a:t>/</a:t>
            </a:r>
            <a:r>
              <a:rPr lang="de-DE" sz="1100" dirty="0" err="1"/>
              <a:t>chapter</a:t>
            </a:r>
            <a:r>
              <a:rPr lang="de-DE" sz="1100" dirty="0"/>
              <a:t>/10.1007/978-3-662-54411-2_5</a:t>
            </a:r>
          </a:p>
        </p:txBody>
      </p:sp>
    </p:spTree>
    <p:extLst>
      <p:ext uri="{BB962C8B-B14F-4D97-AF65-F5344CB8AC3E}">
        <p14:creationId xmlns:p14="http://schemas.microsoft.com/office/powerpoint/2010/main" val="4059317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ED0A26-EB58-C45D-162E-90C5769C37EC}"/>
              </a:ext>
            </a:extLst>
          </p:cNvPr>
          <p:cNvSpPr>
            <a:spLocks noGrp="1"/>
          </p:cNvSpPr>
          <p:nvPr>
            <p:ph idx="1"/>
          </p:nvPr>
        </p:nvSpPr>
        <p:spPr>
          <a:xfrm>
            <a:off x="309391" y="1178804"/>
            <a:ext cx="5992258" cy="4754566"/>
          </a:xfrm>
        </p:spPr>
        <p:txBody>
          <a:bodyPr>
            <a:normAutofit fontScale="85000" lnSpcReduction="10000"/>
          </a:bodyPr>
          <a:lstStyle/>
          <a:p>
            <a:pPr marL="0" indent="0">
              <a:lnSpc>
                <a:spcPct val="150000"/>
              </a:lnSpc>
              <a:buNone/>
            </a:pPr>
            <a:r>
              <a:rPr lang="en-US" sz="2000" dirty="0">
                <a:solidFill>
                  <a:srgbClr val="374151"/>
                </a:solidFill>
                <a:effectLst/>
                <a:latin typeface="Segoe UI" panose="020B0502040204020203" pitchFamily="34" charset="0"/>
                <a:ea typeface="Calibri" panose="020F0502020204030204" pitchFamily="34" charset="0"/>
              </a:rPr>
              <a:t>In der </a:t>
            </a:r>
            <a:r>
              <a:rPr lang="en-US" sz="2000" dirty="0" err="1">
                <a:solidFill>
                  <a:srgbClr val="374151"/>
                </a:solidFill>
                <a:effectLst/>
                <a:latin typeface="Segoe UI" panose="020B0502040204020203" pitchFamily="34" charset="0"/>
                <a:ea typeface="Calibri" panose="020F0502020204030204" pitchFamily="34" charset="0"/>
              </a:rPr>
              <a:t>Weltraummedizin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werden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Spritzenpumpen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verwendet</a:t>
            </a:r>
            <a:r>
              <a:rPr lang="en-US" sz="2000" dirty="0">
                <a:solidFill>
                  <a:srgbClr val="374151"/>
                </a:solidFill>
                <a:effectLst/>
                <a:latin typeface="Segoe UI" panose="020B0502040204020203" pitchFamily="34" charset="0"/>
                <a:ea typeface="Calibri" panose="020F0502020204030204" pitchFamily="34" charset="0"/>
              </a:rPr>
              <a:t>, um </a:t>
            </a:r>
            <a:r>
              <a:rPr lang="en-US" sz="2000" dirty="0" err="1">
                <a:solidFill>
                  <a:srgbClr val="374151"/>
                </a:solidFill>
                <a:effectLst/>
                <a:latin typeface="Segoe UI" panose="020B0502040204020203" pitchFamily="34" charset="0"/>
                <a:ea typeface="Calibri" panose="020F0502020204030204" pitchFamily="34" charset="0"/>
              </a:rPr>
              <a:t>Medikamente</a:t>
            </a:r>
            <a:r>
              <a:rPr lang="en-US" sz="2000" dirty="0">
                <a:solidFill>
                  <a:srgbClr val="374151"/>
                </a:solidFill>
                <a:effectLst/>
                <a:latin typeface="Segoe UI" panose="020B0502040204020203" pitchFamily="34" charset="0"/>
                <a:ea typeface="Calibri" panose="020F0502020204030204" pitchFamily="34" charset="0"/>
              </a:rPr>
              <a:t> und </a:t>
            </a:r>
            <a:r>
              <a:rPr lang="en-US" sz="2000" dirty="0" err="1">
                <a:solidFill>
                  <a:srgbClr val="374151"/>
                </a:solidFill>
                <a:effectLst/>
                <a:latin typeface="Segoe UI" panose="020B0502040204020203" pitchFamily="34" charset="0"/>
                <a:ea typeface="Calibri" panose="020F0502020204030204" pitchFamily="34" charset="0"/>
              </a:rPr>
              <a:t>Flüssigkeiten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während</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langen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Raummissionen</a:t>
            </a:r>
            <a:r>
              <a:rPr lang="en-US" sz="2000" dirty="0">
                <a:solidFill>
                  <a:srgbClr val="374151"/>
                </a:solidFill>
                <a:effectLst/>
                <a:latin typeface="Segoe UI" panose="020B0502040204020203" pitchFamily="34" charset="0"/>
                <a:ea typeface="Calibri" panose="020F0502020204030204" pitchFamily="34" charset="0"/>
              </a:rPr>
              <a:t> auf </a:t>
            </a:r>
            <a:r>
              <a:rPr lang="en-US" sz="2000" dirty="0" err="1">
                <a:solidFill>
                  <a:srgbClr val="374151"/>
                </a:solidFill>
                <a:effectLst/>
                <a:latin typeface="Segoe UI" panose="020B0502040204020203" pitchFamily="34" charset="0"/>
                <a:ea typeface="Calibri" panose="020F0502020204030204" pitchFamily="34" charset="0"/>
              </a:rPr>
              <a:t>kontrollierte</a:t>
            </a:r>
            <a:r>
              <a:rPr lang="en-US" sz="2000" dirty="0">
                <a:solidFill>
                  <a:srgbClr val="374151"/>
                </a:solidFill>
                <a:effectLst/>
                <a:latin typeface="Segoe UI" panose="020B0502040204020203" pitchFamily="34" charset="0"/>
                <a:ea typeface="Calibri" panose="020F0502020204030204" pitchFamily="34" charset="0"/>
              </a:rPr>
              <a:t> Weise </a:t>
            </a:r>
            <a:r>
              <a:rPr lang="en-US" sz="2000" dirty="0" err="1">
                <a:solidFill>
                  <a:srgbClr val="374151"/>
                </a:solidFill>
                <a:effectLst/>
                <a:latin typeface="Segoe UI" panose="020B0502040204020203" pitchFamily="34" charset="0"/>
                <a:ea typeface="Calibri" panose="020F0502020204030204" pitchFamily="34" charset="0"/>
              </a:rPr>
              <a:t>zu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verabreichen</a:t>
            </a:r>
            <a:r>
              <a:rPr lang="en-US" sz="2000" dirty="0">
                <a:solidFill>
                  <a:srgbClr val="374151"/>
                </a:solidFill>
                <a:effectLst/>
                <a:latin typeface="Segoe UI" panose="020B0502040204020203" pitchFamily="34" charset="0"/>
                <a:ea typeface="Calibri" panose="020F0502020204030204" pitchFamily="34" charset="0"/>
              </a:rPr>
              <a:t>. </a:t>
            </a:r>
          </a:p>
          <a:p>
            <a:pPr marL="0" indent="0">
              <a:lnSpc>
                <a:spcPct val="150000"/>
              </a:lnSpc>
              <a:buNone/>
            </a:pPr>
            <a:r>
              <a:rPr lang="en-US" sz="2000" dirty="0">
                <a:solidFill>
                  <a:srgbClr val="374151"/>
                </a:solidFill>
                <a:effectLst/>
                <a:latin typeface="Segoe UI" panose="020B0502040204020203" pitchFamily="34" charset="0"/>
                <a:ea typeface="Calibri" panose="020F0502020204030204" pitchFamily="34" charset="0"/>
              </a:rPr>
              <a:t>Sie </a:t>
            </a:r>
            <a:r>
              <a:rPr lang="en-US" sz="2000" dirty="0" err="1">
                <a:solidFill>
                  <a:srgbClr val="374151"/>
                </a:solidFill>
                <a:effectLst/>
                <a:latin typeface="Segoe UI" panose="020B0502040204020203" pitchFamily="34" charset="0"/>
                <a:ea typeface="Calibri" panose="020F0502020204030204" pitchFamily="34" charset="0"/>
              </a:rPr>
              <a:t>ermöglichen</a:t>
            </a:r>
            <a:r>
              <a:rPr lang="en-US" sz="2000" dirty="0">
                <a:solidFill>
                  <a:srgbClr val="374151"/>
                </a:solidFill>
                <a:effectLst/>
                <a:latin typeface="Segoe UI" panose="020B0502040204020203" pitchFamily="34" charset="0"/>
                <a:ea typeface="Calibri" panose="020F0502020204030204" pitchFamily="34" charset="0"/>
              </a:rPr>
              <a:t> es, </a:t>
            </a:r>
            <a:r>
              <a:rPr lang="en-US" sz="2000" dirty="0" err="1">
                <a:solidFill>
                  <a:srgbClr val="374151"/>
                </a:solidFill>
                <a:effectLst/>
                <a:latin typeface="Segoe UI" panose="020B0502040204020203" pitchFamily="34" charset="0"/>
                <a:ea typeface="Calibri" panose="020F0502020204030204" pitchFamily="34" charset="0"/>
              </a:rPr>
              <a:t>Medikamente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genau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dosiert</a:t>
            </a:r>
            <a:r>
              <a:rPr lang="en-US" sz="2000" dirty="0">
                <a:solidFill>
                  <a:srgbClr val="374151"/>
                </a:solidFill>
                <a:effectLst/>
                <a:latin typeface="Segoe UI" panose="020B0502040204020203" pitchFamily="34" charset="0"/>
                <a:ea typeface="Calibri" panose="020F0502020204030204" pitchFamily="34" charset="0"/>
              </a:rPr>
              <a:t> und in </a:t>
            </a:r>
            <a:r>
              <a:rPr lang="en-US" sz="2000" dirty="0" err="1">
                <a:solidFill>
                  <a:srgbClr val="374151"/>
                </a:solidFill>
                <a:effectLst/>
                <a:latin typeface="Segoe UI" panose="020B0502040204020203" pitchFamily="34" charset="0"/>
                <a:ea typeface="Calibri" panose="020F0502020204030204" pitchFamily="34" charset="0"/>
              </a:rPr>
              <a:t>regelmäßigen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Abständen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zu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verabreichen</a:t>
            </a:r>
            <a:r>
              <a:rPr lang="en-US" sz="2000" dirty="0">
                <a:solidFill>
                  <a:srgbClr val="374151"/>
                </a:solidFill>
                <a:effectLst/>
                <a:latin typeface="Segoe UI" panose="020B0502040204020203" pitchFamily="34" charset="0"/>
                <a:ea typeface="Calibri" panose="020F0502020204030204" pitchFamily="34" charset="0"/>
              </a:rPr>
              <a:t>, was </a:t>
            </a:r>
            <a:r>
              <a:rPr lang="en-US" sz="2000" dirty="0" err="1">
                <a:solidFill>
                  <a:srgbClr val="374151"/>
                </a:solidFill>
                <a:effectLst/>
                <a:latin typeface="Segoe UI" panose="020B0502040204020203" pitchFamily="34" charset="0"/>
                <a:ea typeface="Calibri" panose="020F0502020204030204" pitchFamily="34" charset="0"/>
              </a:rPr>
              <a:t>insbesondere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wichtig</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ist</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wenn</a:t>
            </a:r>
            <a:r>
              <a:rPr lang="en-US" sz="2000" dirty="0">
                <a:solidFill>
                  <a:srgbClr val="374151"/>
                </a:solidFill>
                <a:effectLst/>
                <a:latin typeface="Segoe UI" panose="020B0502040204020203" pitchFamily="34" charset="0"/>
                <a:ea typeface="Calibri" panose="020F0502020204030204" pitchFamily="34" charset="0"/>
              </a:rPr>
              <a:t> die </a:t>
            </a:r>
            <a:r>
              <a:rPr lang="en-US" sz="2000" dirty="0" err="1">
                <a:solidFill>
                  <a:srgbClr val="374151"/>
                </a:solidFill>
                <a:effectLst/>
                <a:latin typeface="Segoe UI" panose="020B0502040204020203" pitchFamily="34" charset="0"/>
                <a:ea typeface="Calibri" panose="020F0502020204030204" pitchFamily="34" charset="0"/>
              </a:rPr>
              <a:t>Astronauten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aufgrund</a:t>
            </a:r>
            <a:r>
              <a:rPr lang="en-US" sz="2000" dirty="0">
                <a:solidFill>
                  <a:srgbClr val="374151"/>
                </a:solidFill>
                <a:effectLst/>
                <a:latin typeface="Segoe UI" panose="020B0502040204020203" pitchFamily="34" charset="0"/>
                <a:ea typeface="Calibri" panose="020F0502020204030204" pitchFamily="34" charset="0"/>
              </a:rPr>
              <a:t> der </a:t>
            </a:r>
            <a:r>
              <a:rPr lang="en-US" sz="2000" dirty="0" err="1">
                <a:solidFill>
                  <a:srgbClr val="374151"/>
                </a:solidFill>
                <a:effectLst/>
                <a:latin typeface="Segoe UI" panose="020B0502040204020203" pitchFamily="34" charset="0"/>
                <a:ea typeface="Calibri" panose="020F0502020204030204" pitchFamily="34" charset="0"/>
              </a:rPr>
              <a:t>Schwerelosigkeit</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Probleme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mit</a:t>
            </a:r>
            <a:r>
              <a:rPr lang="en-US" sz="2000" dirty="0">
                <a:solidFill>
                  <a:srgbClr val="374151"/>
                </a:solidFill>
                <a:effectLst/>
                <a:latin typeface="Segoe UI" panose="020B0502040204020203" pitchFamily="34" charset="0"/>
                <a:ea typeface="Calibri" panose="020F0502020204030204" pitchFamily="34" charset="0"/>
              </a:rPr>
              <a:t> der </a:t>
            </a:r>
            <a:r>
              <a:rPr lang="en-US" sz="2000" dirty="0" err="1">
                <a:solidFill>
                  <a:srgbClr val="374151"/>
                </a:solidFill>
                <a:effectLst/>
                <a:latin typeface="Segoe UI" panose="020B0502040204020203" pitchFamily="34" charset="0"/>
                <a:ea typeface="Calibri" panose="020F0502020204030204" pitchFamily="34" charset="0"/>
              </a:rPr>
              <a:t>Aufnahme</a:t>
            </a:r>
            <a:r>
              <a:rPr lang="en-US" sz="2000" dirty="0">
                <a:solidFill>
                  <a:srgbClr val="374151"/>
                </a:solidFill>
                <a:effectLst/>
                <a:latin typeface="Segoe UI" panose="020B0502040204020203" pitchFamily="34" charset="0"/>
                <a:ea typeface="Calibri" panose="020F0502020204030204" pitchFamily="34" charset="0"/>
              </a:rPr>
              <a:t> von </a:t>
            </a:r>
            <a:r>
              <a:rPr lang="en-US" sz="2000" dirty="0" err="1">
                <a:solidFill>
                  <a:srgbClr val="374151"/>
                </a:solidFill>
                <a:effectLst/>
                <a:latin typeface="Segoe UI" panose="020B0502040204020203" pitchFamily="34" charset="0"/>
                <a:ea typeface="Calibri" panose="020F0502020204030204" pitchFamily="34" charset="0"/>
              </a:rPr>
              <a:t>Medikamenten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durch</a:t>
            </a:r>
            <a:r>
              <a:rPr lang="en-US" sz="2000" dirty="0">
                <a:solidFill>
                  <a:srgbClr val="374151"/>
                </a:solidFill>
                <a:effectLst/>
                <a:latin typeface="Segoe UI" panose="020B0502040204020203" pitchFamily="34" charset="0"/>
                <a:ea typeface="Calibri" panose="020F0502020204030204" pitchFamily="34" charset="0"/>
              </a:rPr>
              <a:t> den </a:t>
            </a:r>
            <a:r>
              <a:rPr lang="en-US" sz="2000" dirty="0" err="1">
                <a:solidFill>
                  <a:srgbClr val="374151"/>
                </a:solidFill>
                <a:effectLst/>
                <a:latin typeface="Segoe UI" panose="020B0502040204020203" pitchFamily="34" charset="0"/>
                <a:ea typeface="Calibri" panose="020F0502020204030204" pitchFamily="34" charset="0"/>
              </a:rPr>
              <a:t>Mund</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haben</a:t>
            </a:r>
            <a:r>
              <a:rPr lang="en-US" sz="2000" dirty="0">
                <a:solidFill>
                  <a:srgbClr val="374151"/>
                </a:solidFill>
                <a:effectLst/>
                <a:latin typeface="Segoe UI" panose="020B0502040204020203" pitchFamily="34" charset="0"/>
                <a:ea typeface="Calibri" panose="020F0502020204030204" pitchFamily="34" charset="0"/>
              </a:rPr>
              <a:t>.</a:t>
            </a:r>
          </a:p>
          <a:p>
            <a:pPr marL="0" indent="0">
              <a:lnSpc>
                <a:spcPct val="150000"/>
              </a:lnSpc>
              <a:spcBef>
                <a:spcPts val="0"/>
              </a:spcBef>
              <a:buNone/>
            </a:pPr>
            <a:r>
              <a:rPr lang="en-US" sz="2000" dirty="0" err="1">
                <a:solidFill>
                  <a:srgbClr val="374151"/>
                </a:solidFill>
                <a:effectLst/>
                <a:latin typeface="Segoe UI" panose="020B0502040204020203" pitchFamily="34" charset="0"/>
                <a:ea typeface="Calibri" panose="020F0502020204030204" pitchFamily="34" charset="0"/>
              </a:rPr>
              <a:t>Spritzenpumpen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werden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auch</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verwendet</a:t>
            </a:r>
            <a:r>
              <a:rPr lang="en-US" sz="2000" dirty="0">
                <a:solidFill>
                  <a:srgbClr val="374151"/>
                </a:solidFill>
                <a:effectLst/>
                <a:latin typeface="Segoe UI" panose="020B0502040204020203" pitchFamily="34" charset="0"/>
                <a:ea typeface="Calibri" panose="020F0502020204030204" pitchFamily="34" charset="0"/>
              </a:rPr>
              <a:t>, um </a:t>
            </a:r>
            <a:r>
              <a:rPr lang="en-US" sz="2000" dirty="0" err="1">
                <a:solidFill>
                  <a:srgbClr val="374151"/>
                </a:solidFill>
                <a:effectLst/>
                <a:latin typeface="Segoe UI" panose="020B0502040204020203" pitchFamily="34" charset="0"/>
                <a:ea typeface="Calibri" panose="020F0502020204030204" pitchFamily="34" charset="0"/>
              </a:rPr>
              <a:t>Flüssigkeiten</a:t>
            </a:r>
            <a:r>
              <a:rPr lang="en-US" sz="2000" dirty="0">
                <a:solidFill>
                  <a:srgbClr val="374151"/>
                </a:solidFill>
                <a:effectLst/>
                <a:latin typeface="Segoe UI" panose="020B0502040204020203" pitchFamily="34" charset="0"/>
                <a:ea typeface="Calibri" panose="020F0502020204030204" pitchFamily="34" charset="0"/>
              </a:rPr>
              <a:t> und </a:t>
            </a:r>
            <a:r>
              <a:rPr lang="en-US" sz="2000" dirty="0" err="1">
                <a:solidFill>
                  <a:srgbClr val="374151"/>
                </a:solidFill>
                <a:effectLst/>
                <a:latin typeface="Segoe UI" panose="020B0502040204020203" pitchFamily="34" charset="0"/>
                <a:ea typeface="Calibri" panose="020F0502020204030204" pitchFamily="34" charset="0"/>
              </a:rPr>
              <a:t>Elektrolyte</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zu</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ersetzen</a:t>
            </a:r>
            <a:r>
              <a:rPr lang="en-US" sz="2000" dirty="0">
                <a:solidFill>
                  <a:srgbClr val="374151"/>
                </a:solidFill>
                <a:effectLst/>
                <a:latin typeface="Segoe UI" panose="020B0502040204020203" pitchFamily="34" charset="0"/>
                <a:ea typeface="Calibri" panose="020F0502020204030204" pitchFamily="34" charset="0"/>
              </a:rPr>
              <a:t>, die </a:t>
            </a:r>
            <a:r>
              <a:rPr lang="en-US" sz="2000" dirty="0" err="1">
                <a:solidFill>
                  <a:srgbClr val="374151"/>
                </a:solidFill>
                <a:effectLst/>
                <a:latin typeface="Segoe UI" panose="020B0502040204020203" pitchFamily="34" charset="0"/>
                <a:ea typeface="Calibri" panose="020F0502020204030204" pitchFamily="34" charset="0"/>
              </a:rPr>
              <a:t>durch</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Schwitzen</a:t>
            </a:r>
            <a:r>
              <a:rPr lang="en-US" sz="2000" dirty="0">
                <a:solidFill>
                  <a:srgbClr val="374151"/>
                </a:solidFill>
                <a:effectLst/>
                <a:latin typeface="Segoe UI" panose="020B0502040204020203" pitchFamily="34" charset="0"/>
                <a:ea typeface="Calibri" panose="020F0502020204030204" pitchFamily="34" charset="0"/>
              </a:rPr>
              <a:t> und </a:t>
            </a:r>
            <a:r>
              <a:rPr lang="en-US" sz="2000" dirty="0" err="1">
                <a:solidFill>
                  <a:srgbClr val="374151"/>
                </a:solidFill>
                <a:effectLst/>
                <a:latin typeface="Segoe UI" panose="020B0502040204020203" pitchFamily="34" charset="0"/>
                <a:ea typeface="Calibri" panose="020F0502020204030204" pitchFamily="34" charset="0"/>
              </a:rPr>
              <a:t>Atmung</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verloren</a:t>
            </a:r>
            <a:r>
              <a:rPr lang="en-US" sz="2000" dirty="0">
                <a:solidFill>
                  <a:srgbClr val="374151"/>
                </a:solidFill>
                <a:effectLst/>
                <a:latin typeface="Segoe UI" panose="020B0502040204020203" pitchFamily="34" charset="0"/>
                <a:ea typeface="Calibri" panose="020F0502020204030204" pitchFamily="34" charset="0"/>
              </a:rPr>
              <a:t> </a:t>
            </a:r>
            <a:r>
              <a:rPr lang="en-US" sz="2000" dirty="0" err="1">
                <a:solidFill>
                  <a:srgbClr val="374151"/>
                </a:solidFill>
                <a:effectLst/>
                <a:latin typeface="Segoe UI" panose="020B0502040204020203" pitchFamily="34" charset="0"/>
                <a:ea typeface="Calibri" panose="020F0502020204030204" pitchFamily="34" charset="0"/>
              </a:rPr>
              <a:t>gehen</a:t>
            </a:r>
            <a:r>
              <a:rPr lang="en-US" sz="2000" dirty="0">
                <a:solidFill>
                  <a:srgbClr val="374151"/>
                </a:solidFill>
                <a:effectLst/>
                <a:latin typeface="Segoe UI" panose="020B0502040204020203" pitchFamily="34" charset="0"/>
                <a:ea typeface="Calibri" panose="020F0502020204030204" pitchFamily="34" charset="0"/>
              </a:rPr>
              <a:t>.</a:t>
            </a:r>
            <a:r>
              <a:rPr lang="de-DE" sz="3200" dirty="0">
                <a:effectLst/>
              </a:rPr>
              <a:t> </a:t>
            </a:r>
            <a:endParaRPr lang="de-DE" sz="3200" dirty="0"/>
          </a:p>
        </p:txBody>
      </p:sp>
      <p:sp>
        <p:nvSpPr>
          <p:cNvPr id="3" name="Titel 2">
            <a:extLst>
              <a:ext uri="{FF2B5EF4-FFF2-40B4-BE49-F238E27FC236}">
                <a16:creationId xmlns:a16="http://schemas.microsoft.com/office/drawing/2014/main" id="{661733A7-3F83-D986-EE85-E6EF1764170C}"/>
              </a:ext>
            </a:extLst>
          </p:cNvPr>
          <p:cNvSpPr>
            <a:spLocks noGrp="1"/>
          </p:cNvSpPr>
          <p:nvPr>
            <p:ph type="title"/>
          </p:nvPr>
        </p:nvSpPr>
        <p:spPr/>
        <p:txBody>
          <a:bodyPr/>
          <a:lstStyle/>
          <a:p>
            <a:r>
              <a:rPr lang="de-DE" dirty="0"/>
              <a:t>Spritzenpumpe auf der ISS</a:t>
            </a:r>
          </a:p>
        </p:txBody>
      </p:sp>
    </p:spTree>
    <p:extLst>
      <p:ext uri="{BB962C8B-B14F-4D97-AF65-F5344CB8AC3E}">
        <p14:creationId xmlns:p14="http://schemas.microsoft.com/office/powerpoint/2010/main" val="1373235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Text enthält.&#10;&#10;Automatisch generierte Beschreibung">
            <a:extLst>
              <a:ext uri="{FF2B5EF4-FFF2-40B4-BE49-F238E27FC236}">
                <a16:creationId xmlns:a16="http://schemas.microsoft.com/office/drawing/2014/main" id="{A3AF69D1-C093-DA41-B5CF-28C339EAF5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36465" y="1123720"/>
            <a:ext cx="4780573" cy="2030819"/>
          </a:xfrm>
          <a:prstGeom prst="rect">
            <a:avLst/>
          </a:prstGeom>
        </p:spPr>
      </p:pic>
      <p:sp>
        <p:nvSpPr>
          <p:cNvPr id="5" name="Inhaltsplatzhalter 4">
            <a:extLst>
              <a:ext uri="{FF2B5EF4-FFF2-40B4-BE49-F238E27FC236}">
                <a16:creationId xmlns:a16="http://schemas.microsoft.com/office/drawing/2014/main" id="{A9B7E9EC-D175-654A-B357-B21500496672}"/>
              </a:ext>
            </a:extLst>
          </p:cNvPr>
          <p:cNvSpPr>
            <a:spLocks noGrp="1"/>
          </p:cNvSpPr>
          <p:nvPr>
            <p:ph idx="1"/>
          </p:nvPr>
        </p:nvSpPr>
        <p:spPr>
          <a:xfrm>
            <a:off x="258915" y="1123720"/>
            <a:ext cx="6756400" cy="4754566"/>
          </a:xfrm>
        </p:spPr>
        <p:txBody>
          <a:bodyPr>
            <a:noAutofit/>
          </a:bodyPr>
          <a:lstStyle/>
          <a:p>
            <a:pPr marL="0" indent="0">
              <a:buNone/>
            </a:pPr>
            <a:r>
              <a:rPr lang="de-DE" sz="2400" dirty="0"/>
              <a:t>Eine auf die Spritzenpumpe abgestimmte Spritze wird mit der entsprechenden Lösung befüllt und in den Apparat eingespannt.</a:t>
            </a:r>
          </a:p>
          <a:p>
            <a:pPr marL="0" indent="0">
              <a:buNone/>
            </a:pPr>
            <a:r>
              <a:rPr lang="de-DE" sz="2400" dirty="0"/>
              <a:t>Die Spritzenpumpe kann gestartet werden, nachdem die Abgabeoptionen eingegeben wurde und die entlüftete Leitung an den entsprechenden Zugang des Patienten angeschlossen wurde. </a:t>
            </a:r>
          </a:p>
          <a:p>
            <a:pPr marL="0" indent="0">
              <a:buNone/>
            </a:pPr>
            <a:r>
              <a:rPr lang="de-DE" sz="2400" dirty="0"/>
              <a:t>Das Gerät drückt nun den Stempel der Spritze innerhalb der eingegebenen bzw. berechneten Zeit. Manche Geräte sind mit einer Computersteuerung ausgestattet, die alle vorgenommenen Änderungen speichert.</a:t>
            </a:r>
          </a:p>
        </p:txBody>
      </p:sp>
      <p:sp>
        <p:nvSpPr>
          <p:cNvPr id="4" name="Titel 3">
            <a:extLst>
              <a:ext uri="{FF2B5EF4-FFF2-40B4-BE49-F238E27FC236}">
                <a16:creationId xmlns:a16="http://schemas.microsoft.com/office/drawing/2014/main" id="{4641102F-3719-364D-B839-3DA079E16BF1}"/>
              </a:ext>
            </a:extLst>
          </p:cNvPr>
          <p:cNvSpPr>
            <a:spLocks noGrp="1"/>
          </p:cNvSpPr>
          <p:nvPr>
            <p:ph type="title"/>
          </p:nvPr>
        </p:nvSpPr>
        <p:spPr/>
        <p:txBody>
          <a:bodyPr/>
          <a:lstStyle/>
          <a:p>
            <a:r>
              <a:rPr lang="de-DE" dirty="0"/>
              <a:t>Funktion Spritzenpumpen</a:t>
            </a:r>
          </a:p>
        </p:txBody>
      </p:sp>
      <p:sp>
        <p:nvSpPr>
          <p:cNvPr id="6" name="Rechteck 5">
            <a:extLst>
              <a:ext uri="{FF2B5EF4-FFF2-40B4-BE49-F238E27FC236}">
                <a16:creationId xmlns:a16="http://schemas.microsoft.com/office/drawing/2014/main" id="{A1981A00-235D-A844-88A8-A6AE837CEF4F}"/>
              </a:ext>
            </a:extLst>
          </p:cNvPr>
          <p:cNvSpPr/>
          <p:nvPr/>
        </p:nvSpPr>
        <p:spPr>
          <a:xfrm>
            <a:off x="258915" y="5997618"/>
            <a:ext cx="3704412" cy="276999"/>
          </a:xfrm>
          <a:prstGeom prst="rect">
            <a:avLst/>
          </a:prstGeom>
        </p:spPr>
        <p:txBody>
          <a:bodyPr wrap="none">
            <a:spAutoFit/>
          </a:bodyPr>
          <a:lstStyle/>
          <a:p>
            <a:r>
              <a:rPr lang="de-DE" sz="1200" dirty="0">
                <a:hlinkClick r:id="rId3"/>
              </a:rPr>
              <a:t>https://www.mth-medical.com/glossar/spritzenpumpe/</a:t>
            </a:r>
            <a:r>
              <a:rPr lang="de-DE" sz="1200" dirty="0"/>
              <a:t> </a:t>
            </a:r>
          </a:p>
        </p:txBody>
      </p:sp>
      <p:sp>
        <p:nvSpPr>
          <p:cNvPr id="10" name="Rechteck 9">
            <a:extLst>
              <a:ext uri="{FF2B5EF4-FFF2-40B4-BE49-F238E27FC236}">
                <a16:creationId xmlns:a16="http://schemas.microsoft.com/office/drawing/2014/main" id="{6C540962-8FB1-FB43-ADB5-B4A60272FEE4}"/>
              </a:ext>
            </a:extLst>
          </p:cNvPr>
          <p:cNvSpPr/>
          <p:nvPr/>
        </p:nvSpPr>
        <p:spPr>
          <a:xfrm>
            <a:off x="8596437" y="3154539"/>
            <a:ext cx="3863163" cy="461665"/>
          </a:xfrm>
          <a:prstGeom prst="rect">
            <a:avLst/>
          </a:prstGeom>
        </p:spPr>
        <p:txBody>
          <a:bodyPr wrap="square">
            <a:spAutoFit/>
          </a:bodyPr>
          <a:lstStyle/>
          <a:p>
            <a:r>
              <a:rPr lang="de-DE" sz="1200" dirty="0">
                <a:hlinkClick r:id="rId4"/>
              </a:rPr>
              <a:t>https://www.medicalexpo.de/prod/micrel-medical-devices/product-69404-505759.html</a:t>
            </a:r>
            <a:r>
              <a:rPr lang="de-DE" sz="1200" dirty="0"/>
              <a:t> </a:t>
            </a:r>
          </a:p>
        </p:txBody>
      </p:sp>
      <p:pic>
        <p:nvPicPr>
          <p:cNvPr id="12" name="Grafik 11" descr="Ein Bild, das Text enthält.&#10;&#10;Automatisch generierte Beschreibung">
            <a:extLst>
              <a:ext uri="{FF2B5EF4-FFF2-40B4-BE49-F238E27FC236}">
                <a16:creationId xmlns:a16="http://schemas.microsoft.com/office/drawing/2014/main" id="{ED8AED81-C21A-E04A-9CE2-0DE3A469B7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64083" y="3838706"/>
            <a:ext cx="4284894" cy="1733889"/>
          </a:xfrm>
          <a:prstGeom prst="rect">
            <a:avLst/>
          </a:prstGeom>
        </p:spPr>
      </p:pic>
      <p:sp>
        <p:nvSpPr>
          <p:cNvPr id="13" name="Rechteck 12">
            <a:extLst>
              <a:ext uri="{FF2B5EF4-FFF2-40B4-BE49-F238E27FC236}">
                <a16:creationId xmlns:a16="http://schemas.microsoft.com/office/drawing/2014/main" id="{82960263-CE2D-1141-8AD3-D7B4C1179D88}"/>
              </a:ext>
            </a:extLst>
          </p:cNvPr>
          <p:cNvSpPr/>
          <p:nvPr/>
        </p:nvSpPr>
        <p:spPr>
          <a:xfrm>
            <a:off x="7417714" y="5795097"/>
            <a:ext cx="4618074" cy="276999"/>
          </a:xfrm>
          <a:prstGeom prst="rect">
            <a:avLst/>
          </a:prstGeom>
        </p:spPr>
        <p:txBody>
          <a:bodyPr wrap="square">
            <a:spAutoFit/>
          </a:bodyPr>
          <a:lstStyle/>
          <a:p>
            <a:r>
              <a:rPr lang="de-DE" sz="1200" dirty="0">
                <a:hlinkClick r:id="rId6"/>
              </a:rPr>
              <a:t>https://www.bbraun.de/de/products/b219/perfusor-compactplus.html</a:t>
            </a:r>
            <a:r>
              <a:rPr lang="de-DE" sz="1200" dirty="0"/>
              <a:t> </a:t>
            </a:r>
          </a:p>
        </p:txBody>
      </p:sp>
      <p:sp>
        <p:nvSpPr>
          <p:cNvPr id="14" name="Rechteck 13">
            <a:extLst>
              <a:ext uri="{FF2B5EF4-FFF2-40B4-BE49-F238E27FC236}">
                <a16:creationId xmlns:a16="http://schemas.microsoft.com/office/drawing/2014/main" id="{D672863A-53DB-674C-903B-D62DF639E46C}"/>
              </a:ext>
            </a:extLst>
          </p:cNvPr>
          <p:cNvSpPr/>
          <p:nvPr/>
        </p:nvSpPr>
        <p:spPr>
          <a:xfrm>
            <a:off x="7402841" y="5499180"/>
            <a:ext cx="2145139" cy="338554"/>
          </a:xfrm>
          <a:prstGeom prst="rect">
            <a:avLst/>
          </a:prstGeom>
        </p:spPr>
        <p:txBody>
          <a:bodyPr wrap="none">
            <a:spAutoFit/>
          </a:bodyPr>
          <a:lstStyle/>
          <a:p>
            <a:r>
              <a:rPr lang="de-DE" sz="1600" dirty="0" err="1">
                <a:solidFill>
                  <a:srgbClr val="00B482"/>
                </a:solidFill>
                <a:latin typeface="Arial" panose="020B0604020202020204" pitchFamily="34" charset="0"/>
              </a:rPr>
              <a:t>Perfusor</a:t>
            </a:r>
            <a:r>
              <a:rPr lang="de-DE" sz="1600" baseline="30000" dirty="0">
                <a:solidFill>
                  <a:srgbClr val="00B482"/>
                </a:solidFill>
                <a:latin typeface="Arial" panose="020B0604020202020204" pitchFamily="34" charset="0"/>
              </a:rPr>
              <a:t>®</a:t>
            </a:r>
            <a:r>
              <a:rPr lang="de-DE" sz="1600" dirty="0">
                <a:solidFill>
                  <a:srgbClr val="00B482"/>
                </a:solidFill>
                <a:latin typeface="Arial" panose="020B0604020202020204" pitchFamily="34" charset="0"/>
              </a:rPr>
              <a:t> </a:t>
            </a:r>
            <a:r>
              <a:rPr lang="de-DE" sz="1600" dirty="0" err="1">
                <a:solidFill>
                  <a:srgbClr val="00B482"/>
                </a:solidFill>
                <a:latin typeface="Arial" panose="020B0604020202020204" pitchFamily="34" charset="0"/>
              </a:rPr>
              <a:t>compact</a:t>
            </a:r>
            <a:r>
              <a:rPr lang="de-DE" sz="1600" baseline="30000" dirty="0" err="1">
                <a:solidFill>
                  <a:srgbClr val="00B482"/>
                </a:solidFill>
                <a:latin typeface="Arial" panose="020B0604020202020204" pitchFamily="34" charset="0"/>
              </a:rPr>
              <a:t>plus</a:t>
            </a:r>
            <a:endParaRPr lang="de-DE" sz="1600" dirty="0"/>
          </a:p>
        </p:txBody>
      </p:sp>
    </p:spTree>
    <p:extLst>
      <p:ext uri="{BB962C8B-B14F-4D97-AF65-F5344CB8AC3E}">
        <p14:creationId xmlns:p14="http://schemas.microsoft.com/office/powerpoint/2010/main" val="1776408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A9B7E9EC-D175-654A-B357-B21500496672}"/>
              </a:ext>
            </a:extLst>
          </p:cNvPr>
          <p:cNvSpPr>
            <a:spLocks noGrp="1"/>
          </p:cNvSpPr>
          <p:nvPr>
            <p:ph idx="1"/>
          </p:nvPr>
        </p:nvSpPr>
        <p:spPr>
          <a:xfrm>
            <a:off x="220392" y="1205024"/>
            <a:ext cx="7262609" cy="5061688"/>
          </a:xfrm>
        </p:spPr>
        <p:txBody>
          <a:bodyPr>
            <a:normAutofit/>
          </a:bodyPr>
          <a:lstStyle/>
          <a:p>
            <a:r>
              <a:rPr lang="de-DE" sz="2400" dirty="0"/>
              <a:t>Spritzenpumpen kommen häufig bei der Narkosen, in der Intensivmedizin und Schmerztherapie zum Einsatz. </a:t>
            </a:r>
            <a:br>
              <a:rPr lang="de-DE" sz="2400" dirty="0"/>
            </a:br>
            <a:r>
              <a:rPr lang="de-DE" sz="2400" dirty="0"/>
              <a:t>In der Palliativmedizin werden so zumeist</a:t>
            </a:r>
            <a:br>
              <a:rPr lang="de-DE" sz="2400" dirty="0"/>
            </a:br>
            <a:r>
              <a:rPr lang="de-DE" sz="2400" dirty="0"/>
              <a:t>Analgetika verabreicht, aber auch für die palliative Sedierung werden Spritzenpumpe eingesetzt. </a:t>
            </a:r>
          </a:p>
          <a:p>
            <a:r>
              <a:rPr lang="de-DE" sz="2400" dirty="0"/>
              <a:t>Bei Herzinfarkten oder Lungenembolien werden meistens kontinuierliche </a:t>
            </a:r>
            <a:r>
              <a:rPr lang="de-DE" sz="2400" dirty="0" err="1"/>
              <a:t>Heparingaben</a:t>
            </a:r>
            <a:r>
              <a:rPr lang="de-DE" sz="2400" dirty="0"/>
              <a:t> zur Hemmung der Blutgerinnung mit Spritzenpumpe durchgeführt.</a:t>
            </a:r>
          </a:p>
          <a:p>
            <a:r>
              <a:rPr lang="de-DE" sz="2400" dirty="0"/>
              <a:t>In der Notfallmedizin werden Spritzenpumpen in Rettungswagen und –</a:t>
            </a:r>
            <a:r>
              <a:rPr lang="de-DE" sz="2400" dirty="0" err="1"/>
              <a:t>hubschrauber</a:t>
            </a:r>
            <a:r>
              <a:rPr lang="de-DE" sz="2400" dirty="0"/>
              <a:t> verwendet.</a:t>
            </a:r>
          </a:p>
          <a:p>
            <a:r>
              <a:rPr lang="de-DE" sz="2400" dirty="0"/>
              <a:t>Im häuslichen Bereich dienen sie z.B. zum Dosieren von Schmerzmittel, Diabetesmedikamente u.a.</a:t>
            </a:r>
          </a:p>
          <a:p>
            <a:pPr marL="0" indent="0">
              <a:buNone/>
            </a:pPr>
            <a:endParaRPr lang="de-DE" sz="2400" dirty="0"/>
          </a:p>
        </p:txBody>
      </p:sp>
      <p:sp>
        <p:nvSpPr>
          <p:cNvPr id="4" name="Titel 3">
            <a:extLst>
              <a:ext uri="{FF2B5EF4-FFF2-40B4-BE49-F238E27FC236}">
                <a16:creationId xmlns:a16="http://schemas.microsoft.com/office/drawing/2014/main" id="{4641102F-3719-364D-B839-3DA079E16BF1}"/>
              </a:ext>
            </a:extLst>
          </p:cNvPr>
          <p:cNvSpPr>
            <a:spLocks noGrp="1"/>
          </p:cNvSpPr>
          <p:nvPr>
            <p:ph type="title"/>
          </p:nvPr>
        </p:nvSpPr>
        <p:spPr/>
        <p:txBody>
          <a:bodyPr/>
          <a:lstStyle/>
          <a:p>
            <a:r>
              <a:rPr lang="de-DE" dirty="0"/>
              <a:t>Anwendungsbereiche Spritzenpumpen</a:t>
            </a:r>
          </a:p>
        </p:txBody>
      </p:sp>
      <p:sp>
        <p:nvSpPr>
          <p:cNvPr id="6" name="Rechteck 5">
            <a:extLst>
              <a:ext uri="{FF2B5EF4-FFF2-40B4-BE49-F238E27FC236}">
                <a16:creationId xmlns:a16="http://schemas.microsoft.com/office/drawing/2014/main" id="{A1981A00-235D-A844-88A8-A6AE837CEF4F}"/>
              </a:ext>
            </a:extLst>
          </p:cNvPr>
          <p:cNvSpPr/>
          <p:nvPr/>
        </p:nvSpPr>
        <p:spPr>
          <a:xfrm>
            <a:off x="420300" y="6019884"/>
            <a:ext cx="3278462" cy="253916"/>
          </a:xfrm>
          <a:prstGeom prst="rect">
            <a:avLst/>
          </a:prstGeom>
        </p:spPr>
        <p:txBody>
          <a:bodyPr wrap="none">
            <a:spAutoFit/>
          </a:bodyPr>
          <a:lstStyle/>
          <a:p>
            <a:r>
              <a:rPr lang="de-DE" sz="1050" dirty="0">
                <a:hlinkClick r:id="rId2"/>
              </a:rPr>
              <a:t>https://www.mth-medical.com/glossar/spritzenpumpe/</a:t>
            </a:r>
            <a:r>
              <a:rPr lang="de-DE" sz="1050" dirty="0"/>
              <a:t> </a:t>
            </a:r>
          </a:p>
        </p:txBody>
      </p:sp>
      <p:pic>
        <p:nvPicPr>
          <p:cNvPr id="7" name="Grafik 6">
            <a:extLst>
              <a:ext uri="{FF2B5EF4-FFF2-40B4-BE49-F238E27FC236}">
                <a16:creationId xmlns:a16="http://schemas.microsoft.com/office/drawing/2014/main" id="{9754A76C-7CEE-B046-9E50-C6070FA6D1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2909" y="1212112"/>
            <a:ext cx="4226441" cy="2817628"/>
          </a:xfrm>
          <a:prstGeom prst="rect">
            <a:avLst/>
          </a:prstGeom>
        </p:spPr>
      </p:pic>
      <p:sp>
        <p:nvSpPr>
          <p:cNvPr id="2" name="Rechteck 1">
            <a:extLst>
              <a:ext uri="{FF2B5EF4-FFF2-40B4-BE49-F238E27FC236}">
                <a16:creationId xmlns:a16="http://schemas.microsoft.com/office/drawing/2014/main" id="{40350CAB-FC96-E54E-8CEF-822C668C93C0}"/>
              </a:ext>
            </a:extLst>
          </p:cNvPr>
          <p:cNvSpPr/>
          <p:nvPr/>
        </p:nvSpPr>
        <p:spPr>
          <a:xfrm>
            <a:off x="7636531" y="4182593"/>
            <a:ext cx="4523570" cy="369332"/>
          </a:xfrm>
          <a:prstGeom prst="rect">
            <a:avLst/>
          </a:prstGeom>
        </p:spPr>
        <p:txBody>
          <a:bodyPr wrap="square">
            <a:spAutoFit/>
          </a:bodyPr>
          <a:lstStyle/>
          <a:p>
            <a:r>
              <a:rPr lang="de-DE" sz="900" dirty="0">
                <a:hlinkClick r:id="rId4"/>
              </a:rPr>
              <a:t>https://www.bbraunusa.com/en/products-and-therapies/infusion-therapy/integrated-automated-infusion-platform.html#</a:t>
            </a:r>
            <a:endParaRPr lang="de-DE" sz="900" dirty="0"/>
          </a:p>
        </p:txBody>
      </p:sp>
    </p:spTree>
    <p:extLst>
      <p:ext uri="{BB962C8B-B14F-4D97-AF65-F5344CB8AC3E}">
        <p14:creationId xmlns:p14="http://schemas.microsoft.com/office/powerpoint/2010/main" val="488710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F4F3577-F043-C215-35C1-BC746E567C47}"/>
              </a:ext>
            </a:extLst>
          </p:cNvPr>
          <p:cNvSpPr>
            <a:spLocks noGrp="1"/>
          </p:cNvSpPr>
          <p:nvPr>
            <p:ph type="title"/>
          </p:nvPr>
        </p:nvSpPr>
        <p:spPr/>
        <p:txBody>
          <a:bodyPr/>
          <a:lstStyle/>
          <a:p>
            <a:r>
              <a:rPr lang="de-DE" dirty="0"/>
              <a:t>Medizintechnik studieren</a:t>
            </a:r>
          </a:p>
        </p:txBody>
      </p:sp>
      <p:pic>
        <p:nvPicPr>
          <p:cNvPr id="4" name="Grafik 3">
            <a:hlinkClick r:id="rId3"/>
            <a:extLst>
              <a:ext uri="{FF2B5EF4-FFF2-40B4-BE49-F238E27FC236}">
                <a16:creationId xmlns:a16="http://schemas.microsoft.com/office/drawing/2014/main" id="{96C5CF3C-2734-8AA3-E715-63D52D61B9D1}"/>
              </a:ext>
            </a:extLst>
          </p:cNvPr>
          <p:cNvPicPr>
            <a:picLocks noChangeAspect="1"/>
          </p:cNvPicPr>
          <p:nvPr/>
        </p:nvPicPr>
        <p:blipFill>
          <a:blip r:embed="rId4"/>
          <a:stretch>
            <a:fillRect/>
          </a:stretch>
        </p:blipFill>
        <p:spPr>
          <a:xfrm>
            <a:off x="2474843" y="797162"/>
            <a:ext cx="6817371" cy="5459222"/>
          </a:xfrm>
          <a:prstGeom prst="rect">
            <a:avLst/>
          </a:prstGeom>
        </p:spPr>
      </p:pic>
      <p:sp>
        <p:nvSpPr>
          <p:cNvPr id="6" name="Textfeld 5">
            <a:extLst>
              <a:ext uri="{FF2B5EF4-FFF2-40B4-BE49-F238E27FC236}">
                <a16:creationId xmlns:a16="http://schemas.microsoft.com/office/drawing/2014/main" id="{7CF3B7D8-7469-FFD6-056C-3D3AB1D11D51}"/>
              </a:ext>
            </a:extLst>
          </p:cNvPr>
          <p:cNvSpPr txBox="1"/>
          <p:nvPr/>
        </p:nvSpPr>
        <p:spPr>
          <a:xfrm>
            <a:off x="6506816" y="6060838"/>
            <a:ext cx="5685183" cy="338554"/>
          </a:xfrm>
          <a:prstGeom prst="rect">
            <a:avLst/>
          </a:prstGeom>
          <a:noFill/>
        </p:spPr>
        <p:txBody>
          <a:bodyPr wrap="square">
            <a:spAutoFit/>
          </a:bodyPr>
          <a:lstStyle/>
          <a:p>
            <a:r>
              <a:rPr lang="de-DE" sz="1600" dirty="0"/>
              <a:t>https://</a:t>
            </a:r>
            <a:r>
              <a:rPr lang="de-DE" sz="1600" dirty="0" err="1"/>
              <a:t>studieren.de</a:t>
            </a:r>
            <a:r>
              <a:rPr lang="de-DE" sz="1600" dirty="0"/>
              <a:t>/medizintechnik.hochschulliste.t-0.c-511.html</a:t>
            </a:r>
          </a:p>
        </p:txBody>
      </p:sp>
    </p:spTree>
    <p:extLst>
      <p:ext uri="{BB962C8B-B14F-4D97-AF65-F5344CB8AC3E}">
        <p14:creationId xmlns:p14="http://schemas.microsoft.com/office/powerpoint/2010/main" val="3065959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99FBEC5-6B56-2744-ABFD-A0585A7310E0}"/>
              </a:ext>
            </a:extLst>
          </p:cNvPr>
          <p:cNvSpPr>
            <a:spLocks noGrp="1"/>
          </p:cNvSpPr>
          <p:nvPr>
            <p:ph type="title"/>
          </p:nvPr>
        </p:nvSpPr>
        <p:spPr/>
        <p:txBody>
          <a:bodyPr/>
          <a:lstStyle/>
          <a:p>
            <a:r>
              <a:rPr lang="de-DE" dirty="0"/>
              <a:t>Präziser Antrieb mit Schrittmotor</a:t>
            </a:r>
          </a:p>
        </p:txBody>
      </p:sp>
      <p:pic>
        <p:nvPicPr>
          <p:cNvPr id="7" name="Bildschirmfoto 2013-12-08 um 15.14.40.png" descr="Bildschirmfoto 2013-12-08 um 15.14.40.png">
            <a:extLst>
              <a:ext uri="{FF2B5EF4-FFF2-40B4-BE49-F238E27FC236}">
                <a16:creationId xmlns:a16="http://schemas.microsoft.com/office/drawing/2014/main" id="{ADF03381-A28B-C548-AEAB-74FD44F69F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515932" y="1154901"/>
            <a:ext cx="5599009" cy="4917979"/>
          </a:xfrm>
          <a:prstGeom prst="rect">
            <a:avLst/>
          </a:prstGeom>
          <a:ln w="12700">
            <a:miter lim="400000"/>
          </a:ln>
        </p:spPr>
      </p:pic>
      <p:sp>
        <p:nvSpPr>
          <p:cNvPr id="8" name="Quelle: http://frankshospitalworkshop.com/equipment/documents/infusion_pumps/service_manuals/B.Braun_Perfusor_fm_(MFC)_-_Service_Anleitung.pdf">
            <a:extLst>
              <a:ext uri="{FF2B5EF4-FFF2-40B4-BE49-F238E27FC236}">
                <a16:creationId xmlns:a16="http://schemas.microsoft.com/office/drawing/2014/main" id="{54855826-3DC4-5E44-84EC-6F5D43FCA852}"/>
              </a:ext>
            </a:extLst>
          </p:cNvPr>
          <p:cNvSpPr/>
          <p:nvPr/>
        </p:nvSpPr>
        <p:spPr>
          <a:xfrm>
            <a:off x="3844535" y="6072880"/>
            <a:ext cx="7617023" cy="20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lgn="r">
              <a:defRPr sz="1200"/>
            </a:pPr>
            <a:r>
              <a:rPr sz="844"/>
              <a:t>Quelle: </a:t>
            </a:r>
            <a:r>
              <a:rPr sz="844" u="sng">
                <a:hlinkClick r:id="rId3"/>
              </a:rPr>
              <a:t>http://frankshospitalworkshop.com/equipment/documents/infusion_pumps/service_manuals/B.Braun_Perfusor_fm_(MFC)_-_Service_Anleitung.pdf</a:t>
            </a:r>
          </a:p>
        </p:txBody>
      </p:sp>
      <p:pic>
        <p:nvPicPr>
          <p:cNvPr id="2" name="Grafik 1">
            <a:extLst>
              <a:ext uri="{FF2B5EF4-FFF2-40B4-BE49-F238E27FC236}">
                <a16:creationId xmlns:a16="http://schemas.microsoft.com/office/drawing/2014/main" id="{BDC6F4B4-A198-3C4A-9159-FED77ACE2C2C}"/>
              </a:ext>
            </a:extLst>
          </p:cNvPr>
          <p:cNvPicPr>
            <a:picLocks noChangeAspect="1"/>
          </p:cNvPicPr>
          <p:nvPr/>
        </p:nvPicPr>
        <p:blipFill>
          <a:blip r:embed="rId4"/>
          <a:stretch>
            <a:fillRect/>
          </a:stretch>
        </p:blipFill>
        <p:spPr>
          <a:xfrm>
            <a:off x="7420622" y="1932036"/>
            <a:ext cx="3131263" cy="2993927"/>
          </a:xfrm>
          <a:prstGeom prst="rect">
            <a:avLst/>
          </a:prstGeom>
        </p:spPr>
      </p:pic>
      <p:pic>
        <p:nvPicPr>
          <p:cNvPr id="6" name="Bildschirmfoto 2013-12-08 um 15.14.40.png" descr="Bildschirmfoto 2013-12-08 um 15.14.40.png">
            <a:extLst>
              <a:ext uri="{FF2B5EF4-FFF2-40B4-BE49-F238E27FC236}">
                <a16:creationId xmlns:a16="http://schemas.microsoft.com/office/drawing/2014/main" id="{69C8370E-75C8-E24B-AE04-D13773C10D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90161" y="1356944"/>
            <a:ext cx="4850011" cy="4260085"/>
          </a:xfrm>
          <a:prstGeom prst="rect">
            <a:avLst/>
          </a:prstGeom>
          <a:ln w="12700">
            <a:miter lim="400000"/>
          </a:ln>
        </p:spPr>
      </p:pic>
    </p:spTree>
    <p:extLst>
      <p:ext uri="{BB962C8B-B14F-4D97-AF65-F5344CB8AC3E}">
        <p14:creationId xmlns:p14="http://schemas.microsoft.com/office/powerpoint/2010/main" val="1641880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4F5924-04DD-650D-7ED5-96598D2B0FBA}"/>
              </a:ext>
            </a:extLst>
          </p:cNvPr>
          <p:cNvSpPr>
            <a:spLocks noGrp="1"/>
          </p:cNvSpPr>
          <p:nvPr>
            <p:ph type="title"/>
          </p:nvPr>
        </p:nvSpPr>
        <p:spPr/>
        <p:txBody>
          <a:bodyPr/>
          <a:lstStyle/>
          <a:p>
            <a:r>
              <a:rPr lang="de-DE" dirty="0"/>
              <a:t>Aus-/Fortbildungsberuf Techniker für Medizintechnik</a:t>
            </a:r>
          </a:p>
        </p:txBody>
      </p:sp>
      <p:pic>
        <p:nvPicPr>
          <p:cNvPr id="4" name="Grafik 3">
            <a:hlinkClick r:id="rId3"/>
            <a:extLst>
              <a:ext uri="{FF2B5EF4-FFF2-40B4-BE49-F238E27FC236}">
                <a16:creationId xmlns:a16="http://schemas.microsoft.com/office/drawing/2014/main" id="{B337FFFD-9C9F-C925-3282-31CD2C1A69A2}"/>
              </a:ext>
            </a:extLst>
          </p:cNvPr>
          <p:cNvPicPr>
            <a:picLocks noChangeAspect="1"/>
          </p:cNvPicPr>
          <p:nvPr/>
        </p:nvPicPr>
        <p:blipFill>
          <a:blip r:embed="rId4"/>
          <a:stretch>
            <a:fillRect/>
          </a:stretch>
        </p:blipFill>
        <p:spPr>
          <a:xfrm>
            <a:off x="1763248" y="961847"/>
            <a:ext cx="9160565" cy="5122813"/>
          </a:xfrm>
          <a:prstGeom prst="rect">
            <a:avLst/>
          </a:prstGeom>
        </p:spPr>
      </p:pic>
      <p:sp>
        <p:nvSpPr>
          <p:cNvPr id="6" name="Textfeld 5">
            <a:extLst>
              <a:ext uri="{FF2B5EF4-FFF2-40B4-BE49-F238E27FC236}">
                <a16:creationId xmlns:a16="http://schemas.microsoft.com/office/drawing/2014/main" id="{FD43F575-E73F-7CA8-20F9-4096895B5B52}"/>
              </a:ext>
            </a:extLst>
          </p:cNvPr>
          <p:cNvSpPr txBox="1"/>
          <p:nvPr/>
        </p:nvSpPr>
        <p:spPr>
          <a:xfrm>
            <a:off x="7265504" y="6084660"/>
            <a:ext cx="6102626" cy="338554"/>
          </a:xfrm>
          <a:prstGeom prst="rect">
            <a:avLst/>
          </a:prstGeom>
          <a:noFill/>
        </p:spPr>
        <p:txBody>
          <a:bodyPr wrap="square">
            <a:spAutoFit/>
          </a:bodyPr>
          <a:lstStyle/>
          <a:p>
            <a:r>
              <a:rPr lang="de-DE" sz="1600" dirty="0"/>
              <a:t>https://</a:t>
            </a:r>
            <a:r>
              <a:rPr lang="de-DE" sz="1600" dirty="0" err="1"/>
              <a:t>web.arbeitsagentur.de</a:t>
            </a:r>
            <a:r>
              <a:rPr lang="de-DE" sz="1600" dirty="0"/>
              <a:t>/</a:t>
            </a:r>
            <a:r>
              <a:rPr lang="de-DE" sz="1600" dirty="0" err="1"/>
              <a:t>berufenet</a:t>
            </a:r>
            <a:r>
              <a:rPr lang="de-DE" sz="1600" dirty="0"/>
              <a:t>/beruf/6047</a:t>
            </a:r>
          </a:p>
        </p:txBody>
      </p:sp>
    </p:spTree>
    <p:extLst>
      <p:ext uri="{BB962C8B-B14F-4D97-AF65-F5344CB8AC3E}">
        <p14:creationId xmlns:p14="http://schemas.microsoft.com/office/powerpoint/2010/main" val="4100409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Automatische Infusionsspritze - Spritzenpumpe (Perfusor)"/>
          <p:cNvSpPr txBox="1">
            <a:spLocks noGrp="1"/>
          </p:cNvSpPr>
          <p:nvPr>
            <p:ph type="title"/>
          </p:nvPr>
        </p:nvSpPr>
        <p:spPr>
          <a:prstGeom prst="rect">
            <a:avLst/>
          </a:prstGeom>
        </p:spPr>
        <p:txBody>
          <a:bodyPr/>
          <a:lstStyle/>
          <a:p>
            <a:r>
              <a:rPr dirty="0" err="1"/>
              <a:t>Automatische</a:t>
            </a:r>
            <a:r>
              <a:rPr dirty="0"/>
              <a:t> </a:t>
            </a:r>
            <a:r>
              <a:rPr dirty="0" err="1"/>
              <a:t>Infusionsspritze</a:t>
            </a:r>
            <a:r>
              <a:rPr dirty="0"/>
              <a:t> - </a:t>
            </a:r>
            <a:r>
              <a:rPr dirty="0" err="1"/>
              <a:t>Spritzenpumpe</a:t>
            </a:r>
            <a:r>
              <a:rPr dirty="0"/>
              <a:t> (</a:t>
            </a:r>
            <a:r>
              <a:rPr dirty="0" err="1"/>
              <a:t>Perfusor</a:t>
            </a:r>
            <a:r>
              <a:rPr dirty="0"/>
              <a:t>)</a:t>
            </a:r>
          </a:p>
        </p:txBody>
      </p:sp>
      <p:sp>
        <p:nvSpPr>
          <p:cNvPr id="158" name="Quelle: http://www.bbraun.com.my/cps/rde/xchg/cw-bbraun-en-my/hs.xsl/products.html?prid=PRID00001225"/>
          <p:cNvSpPr/>
          <p:nvPr/>
        </p:nvSpPr>
        <p:spPr>
          <a:xfrm>
            <a:off x="478478" y="6024681"/>
            <a:ext cx="3179126" cy="20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defRPr sz="1200"/>
            </a:pPr>
            <a:r>
              <a:rPr sz="844" dirty="0"/>
              <a:t>Quelle</a:t>
            </a:r>
            <a:r>
              <a:rPr lang="de-DE" sz="844" dirty="0"/>
              <a:t> </a:t>
            </a:r>
            <a:r>
              <a:rPr lang="de-DE" sz="844" dirty="0">
                <a:hlinkClick r:id="rId2"/>
              </a:rPr>
              <a:t>https://www.bbraun.de/de/products/b0/perfusor-space.html</a:t>
            </a:r>
            <a:r>
              <a:rPr lang="de-DE" sz="844" dirty="0"/>
              <a:t>  </a:t>
            </a:r>
            <a:endParaRPr sz="844" u="sng" dirty="0">
              <a:hlinkClick r:id="rId3"/>
            </a:endParaRPr>
          </a:p>
        </p:txBody>
      </p:sp>
      <p:pic>
        <p:nvPicPr>
          <p:cNvPr id="8" name="Grafik 7" descr="Ein Bild, das Tisch enthält.&#10;&#10;Automatisch generierte Beschreibung">
            <a:extLst>
              <a:ext uri="{FF2B5EF4-FFF2-40B4-BE49-F238E27FC236}">
                <a16:creationId xmlns:a16="http://schemas.microsoft.com/office/drawing/2014/main" id="{306FA752-E53D-F240-85CA-0CEF7D1E44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769748"/>
            <a:ext cx="5529549" cy="5644606"/>
          </a:xfrm>
          <a:prstGeom prst="rect">
            <a:avLst/>
          </a:prstGeom>
        </p:spPr>
      </p:pic>
      <p:pic>
        <p:nvPicPr>
          <p:cNvPr id="9" name="Grafik 8">
            <a:extLst>
              <a:ext uri="{FF2B5EF4-FFF2-40B4-BE49-F238E27FC236}">
                <a16:creationId xmlns:a16="http://schemas.microsoft.com/office/drawing/2014/main" id="{3CAA21A3-E157-2044-A62F-647345B4D5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832" y="1676693"/>
            <a:ext cx="5379609" cy="2337724"/>
          </a:xfrm>
          <a:prstGeom prst="rect">
            <a:avLst/>
          </a:prstGeom>
        </p:spPr>
      </p:pic>
      <p:sp>
        <p:nvSpPr>
          <p:cNvPr id="11" name="Rechteck 10">
            <a:extLst>
              <a:ext uri="{FF2B5EF4-FFF2-40B4-BE49-F238E27FC236}">
                <a16:creationId xmlns:a16="http://schemas.microsoft.com/office/drawing/2014/main" id="{CE7794B9-3A27-6045-BC71-487B415E9AE4}"/>
              </a:ext>
            </a:extLst>
          </p:cNvPr>
          <p:cNvSpPr/>
          <p:nvPr/>
        </p:nvSpPr>
        <p:spPr>
          <a:xfrm>
            <a:off x="467740" y="1078255"/>
            <a:ext cx="3633687" cy="707886"/>
          </a:xfrm>
          <a:prstGeom prst="rect">
            <a:avLst/>
          </a:prstGeom>
        </p:spPr>
        <p:txBody>
          <a:bodyPr wrap="none">
            <a:spAutoFit/>
          </a:bodyPr>
          <a:lstStyle/>
          <a:p>
            <a:r>
              <a:rPr lang="de-DE" sz="4000" dirty="0" err="1">
                <a:solidFill>
                  <a:srgbClr val="00B482"/>
                </a:solidFill>
                <a:latin typeface="Rotis Sans Serif W06 Regular"/>
              </a:rPr>
              <a:t>Perfusor</a:t>
            </a:r>
            <a:r>
              <a:rPr lang="de-DE" sz="4000" baseline="30000" dirty="0">
                <a:solidFill>
                  <a:srgbClr val="00B482"/>
                </a:solidFill>
                <a:latin typeface="Rotis Sans Serif W06 Regular"/>
              </a:rPr>
              <a:t>®</a:t>
            </a:r>
            <a:r>
              <a:rPr lang="de-DE" sz="4000" dirty="0">
                <a:solidFill>
                  <a:srgbClr val="00B482"/>
                </a:solidFill>
                <a:latin typeface="Rotis Sans Serif W06 Regular"/>
              </a:rPr>
              <a:t> Space</a:t>
            </a:r>
            <a:r>
              <a:rPr lang="de-DE" sz="4000" baseline="30000" dirty="0">
                <a:solidFill>
                  <a:srgbClr val="00B482"/>
                </a:solidFill>
                <a:latin typeface="Rotis Sans Serif W06 Regular"/>
              </a:rPr>
              <a:t>®</a:t>
            </a:r>
            <a:endParaRPr lang="de-DE" sz="4000" dirty="0"/>
          </a:p>
        </p:txBody>
      </p:sp>
      <p:sp>
        <p:nvSpPr>
          <p:cNvPr id="3" name="Abgerundetes Rechteck 2">
            <a:extLst>
              <a:ext uri="{FF2B5EF4-FFF2-40B4-BE49-F238E27FC236}">
                <a16:creationId xmlns:a16="http://schemas.microsoft.com/office/drawing/2014/main" id="{EB59C095-7E78-A273-78AC-09B1A5C176E7}"/>
              </a:ext>
            </a:extLst>
          </p:cNvPr>
          <p:cNvSpPr/>
          <p:nvPr/>
        </p:nvSpPr>
        <p:spPr>
          <a:xfrm>
            <a:off x="6324600" y="4597862"/>
            <a:ext cx="3205899" cy="15955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Stern mit 6 Zacken 3">
            <a:extLst>
              <a:ext uri="{FF2B5EF4-FFF2-40B4-BE49-F238E27FC236}">
                <a16:creationId xmlns:a16="http://schemas.microsoft.com/office/drawing/2014/main" id="{86903A80-137A-9F2E-FD45-8669C417247D}"/>
              </a:ext>
            </a:extLst>
          </p:cNvPr>
          <p:cNvSpPr/>
          <p:nvPr/>
        </p:nvSpPr>
        <p:spPr>
          <a:xfrm>
            <a:off x="3233538" y="2845555"/>
            <a:ext cx="3179126" cy="3179126"/>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Was soll die Spritzenpumpe können?</a:t>
            </a:r>
          </a:p>
        </p:txBody>
      </p:sp>
    </p:spTree>
    <p:extLst>
      <p:ext uri="{BB962C8B-B14F-4D97-AF65-F5344CB8AC3E}">
        <p14:creationId xmlns:p14="http://schemas.microsoft.com/office/powerpoint/2010/main" val="209452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289C7395-7878-6B3D-4CE6-E5E5A459CD9F}"/>
              </a:ext>
            </a:extLst>
          </p:cNvPr>
          <p:cNvPicPr>
            <a:picLocks noChangeAspect="1"/>
          </p:cNvPicPr>
          <p:nvPr/>
        </p:nvPicPr>
        <p:blipFill rotWithShape="1">
          <a:blip r:embed="rId2">
            <a:extLst>
              <a:ext uri="{28A0092B-C50C-407E-A947-70E740481C1C}">
                <a14:useLocalDpi xmlns:a14="http://schemas.microsoft.com/office/drawing/2010/main" val="0"/>
              </a:ext>
            </a:extLst>
          </a:blip>
          <a:srcRect t="1149"/>
          <a:stretch/>
        </p:blipFill>
        <p:spPr>
          <a:xfrm>
            <a:off x="7065947" y="1123720"/>
            <a:ext cx="3476983" cy="4471411"/>
          </a:xfrm>
          <a:prstGeom prst="rect">
            <a:avLst/>
          </a:prstGeom>
        </p:spPr>
      </p:pic>
      <p:sp>
        <p:nvSpPr>
          <p:cNvPr id="3" name="Inhaltsplatzhalter 2">
            <a:extLst>
              <a:ext uri="{FF2B5EF4-FFF2-40B4-BE49-F238E27FC236}">
                <a16:creationId xmlns:a16="http://schemas.microsoft.com/office/drawing/2014/main" id="{EC34314A-687F-ED4C-8388-25DBAC606A4B}"/>
              </a:ext>
            </a:extLst>
          </p:cNvPr>
          <p:cNvSpPr>
            <a:spLocks noGrp="1"/>
          </p:cNvSpPr>
          <p:nvPr>
            <p:ph idx="1"/>
          </p:nvPr>
        </p:nvSpPr>
        <p:spPr>
          <a:xfrm>
            <a:off x="838200" y="1123720"/>
            <a:ext cx="5161156" cy="4754566"/>
          </a:xfrm>
          <a:solidFill>
            <a:schemeClr val="accent5">
              <a:lumMod val="60000"/>
              <a:lumOff val="40000"/>
            </a:schemeClr>
          </a:solidFill>
        </p:spPr>
        <p:txBody>
          <a:bodyPr>
            <a:normAutofit/>
          </a:bodyPr>
          <a:lstStyle/>
          <a:p>
            <a:pPr marL="0" indent="0">
              <a:buNone/>
            </a:pPr>
            <a:r>
              <a:rPr lang="de-DE" sz="1800" b="1" dirty="0"/>
              <a:t>Manueller schneller Rücklauf</a:t>
            </a:r>
          </a:p>
          <a:p>
            <a:pPr>
              <a:buFont typeface="Symbol" pitchFamily="2" charset="2"/>
              <a:buChar char="-"/>
            </a:pPr>
            <a:r>
              <a:rPr lang="de-DE" sz="1800" dirty="0"/>
              <a:t>Längerer Rücklauf bei Tastendruck</a:t>
            </a:r>
          </a:p>
          <a:p>
            <a:pPr marL="0" indent="0">
              <a:buNone/>
            </a:pPr>
            <a:r>
              <a:rPr lang="de-DE" sz="1800" b="1" dirty="0"/>
              <a:t>Mindestdosis</a:t>
            </a:r>
          </a:p>
          <a:p>
            <a:pPr>
              <a:buFont typeface="Symbol" pitchFamily="2" charset="2"/>
              <a:buChar char="-"/>
            </a:pPr>
            <a:r>
              <a:rPr lang="de-DE" sz="1800" dirty="0"/>
              <a:t>Injektionen in 0,1 ml Schritten</a:t>
            </a:r>
          </a:p>
          <a:p>
            <a:pPr marL="0" indent="0">
              <a:buNone/>
            </a:pPr>
            <a:r>
              <a:rPr lang="de-DE" sz="1800" b="1" dirty="0" err="1"/>
              <a:t>Bolusgabe</a:t>
            </a:r>
            <a:r>
              <a:rPr lang="de-DE" sz="1800" b="1" dirty="0"/>
              <a:t> manuell </a:t>
            </a:r>
            <a:r>
              <a:rPr lang="de-DE" sz="1800" dirty="0"/>
              <a:t>mit Tastendruck</a:t>
            </a:r>
            <a:endParaRPr lang="de-DE" sz="1800" b="1" dirty="0"/>
          </a:p>
          <a:p>
            <a:pPr marL="0" indent="0">
              <a:buNone/>
            </a:pPr>
            <a:r>
              <a:rPr lang="de-DE" sz="1800" b="1" dirty="0" err="1"/>
              <a:t>Bolusgabe</a:t>
            </a:r>
            <a:r>
              <a:rPr lang="de-DE" sz="1800" b="1" dirty="0"/>
              <a:t> automatisch</a:t>
            </a:r>
          </a:p>
          <a:p>
            <a:pPr>
              <a:buFont typeface="Symbol" pitchFamily="2" charset="2"/>
              <a:buChar char="-"/>
            </a:pPr>
            <a:r>
              <a:rPr lang="de-DE" sz="1800" dirty="0"/>
              <a:t>Volumenvorgabe 1 ml</a:t>
            </a:r>
          </a:p>
          <a:p>
            <a:pPr>
              <a:buFont typeface="Symbol" pitchFamily="2" charset="2"/>
              <a:buChar char="-"/>
            </a:pPr>
            <a:r>
              <a:rPr lang="de-DE" sz="1800" dirty="0"/>
              <a:t>Volumenvorgabe 2 ml</a:t>
            </a:r>
          </a:p>
          <a:p>
            <a:pPr>
              <a:buFont typeface="Symbol" pitchFamily="2" charset="2"/>
              <a:buChar char="-"/>
            </a:pPr>
            <a:r>
              <a:rPr lang="de-DE" sz="1800" dirty="0"/>
              <a:t>Volumenvorgabe manuell mit Drehknopf</a:t>
            </a:r>
          </a:p>
          <a:p>
            <a:pPr>
              <a:buFont typeface="Symbol" pitchFamily="2" charset="2"/>
              <a:buChar char="-"/>
            </a:pPr>
            <a:r>
              <a:rPr lang="de-DE" sz="1800" dirty="0" err="1"/>
              <a:t>Bolusgabe</a:t>
            </a:r>
            <a:r>
              <a:rPr lang="de-DE" sz="1800" dirty="0"/>
              <a:t> auf Startbefehl mit Taster</a:t>
            </a:r>
          </a:p>
          <a:p>
            <a:pPr marL="0" indent="0">
              <a:buNone/>
            </a:pPr>
            <a:r>
              <a:rPr lang="de-DE" sz="1800" b="1" dirty="0"/>
              <a:t>Bolus automatisch mit Zeitvorgabe</a:t>
            </a:r>
          </a:p>
          <a:p>
            <a:pPr>
              <a:buFont typeface="Symbol" pitchFamily="2" charset="2"/>
              <a:buChar char="-"/>
            </a:pPr>
            <a:r>
              <a:rPr lang="de-DE" sz="1800" dirty="0"/>
              <a:t>Eingestelltes Volumen in 1 Minute verabreichen</a:t>
            </a:r>
          </a:p>
          <a:p>
            <a:pPr marL="0" indent="0">
              <a:buNone/>
            </a:pPr>
            <a:endParaRPr lang="de-DE" sz="1800" dirty="0"/>
          </a:p>
        </p:txBody>
      </p:sp>
      <p:sp>
        <p:nvSpPr>
          <p:cNvPr id="2" name="Titel 1">
            <a:extLst>
              <a:ext uri="{FF2B5EF4-FFF2-40B4-BE49-F238E27FC236}">
                <a16:creationId xmlns:a16="http://schemas.microsoft.com/office/drawing/2014/main" id="{EBC5776E-0C4F-6843-97FD-8FABF297ECE0}"/>
              </a:ext>
            </a:extLst>
          </p:cNvPr>
          <p:cNvSpPr>
            <a:spLocks noGrp="1"/>
          </p:cNvSpPr>
          <p:nvPr>
            <p:ph type="title"/>
          </p:nvPr>
        </p:nvSpPr>
        <p:spPr/>
        <p:txBody>
          <a:bodyPr/>
          <a:lstStyle/>
          <a:p>
            <a:r>
              <a:rPr lang="de-DE" dirty="0"/>
              <a:t>Einstellmöglichkeiten im Programm</a:t>
            </a:r>
          </a:p>
        </p:txBody>
      </p:sp>
      <p:sp>
        <p:nvSpPr>
          <p:cNvPr id="4" name="Textfeld 3">
            <a:extLst>
              <a:ext uri="{FF2B5EF4-FFF2-40B4-BE49-F238E27FC236}">
                <a16:creationId xmlns:a16="http://schemas.microsoft.com/office/drawing/2014/main" id="{2B47D278-85A7-8849-A705-DFFBE6F8F429}"/>
              </a:ext>
            </a:extLst>
          </p:cNvPr>
          <p:cNvSpPr txBox="1"/>
          <p:nvPr/>
        </p:nvSpPr>
        <p:spPr>
          <a:xfrm>
            <a:off x="838200" y="5949194"/>
            <a:ext cx="3644780" cy="369332"/>
          </a:xfrm>
          <a:prstGeom prst="rect">
            <a:avLst/>
          </a:prstGeom>
          <a:noFill/>
        </p:spPr>
        <p:txBody>
          <a:bodyPr wrap="none" rtlCol="0">
            <a:spAutoFit/>
          </a:bodyPr>
          <a:lstStyle/>
          <a:p>
            <a:r>
              <a:rPr lang="de-DE" dirty="0">
                <a:solidFill>
                  <a:srgbClr val="FF0000"/>
                </a:solidFill>
              </a:rPr>
              <a:t>Die Werte sind modellhaft angepasst</a:t>
            </a:r>
          </a:p>
        </p:txBody>
      </p:sp>
      <p:sp>
        <p:nvSpPr>
          <p:cNvPr id="5" name="Textfeld 4">
            <a:extLst>
              <a:ext uri="{FF2B5EF4-FFF2-40B4-BE49-F238E27FC236}">
                <a16:creationId xmlns:a16="http://schemas.microsoft.com/office/drawing/2014/main" id="{DCC4F8EB-6DA2-2973-4503-4D45EDB7061B}"/>
              </a:ext>
            </a:extLst>
          </p:cNvPr>
          <p:cNvSpPr txBox="1"/>
          <p:nvPr/>
        </p:nvSpPr>
        <p:spPr>
          <a:xfrm>
            <a:off x="10252105" y="4509199"/>
            <a:ext cx="1939895" cy="369332"/>
          </a:xfrm>
          <a:prstGeom prst="rect">
            <a:avLst/>
          </a:prstGeom>
          <a:noFill/>
        </p:spPr>
        <p:txBody>
          <a:bodyPr wrap="square" rtlCol="0">
            <a:spAutoFit/>
          </a:bodyPr>
          <a:lstStyle/>
          <a:p>
            <a:r>
              <a:rPr lang="de-DE" dirty="0"/>
              <a:t>Start der Injektion</a:t>
            </a:r>
          </a:p>
        </p:txBody>
      </p:sp>
      <p:sp>
        <p:nvSpPr>
          <p:cNvPr id="6" name="Textfeld 5">
            <a:extLst>
              <a:ext uri="{FF2B5EF4-FFF2-40B4-BE49-F238E27FC236}">
                <a16:creationId xmlns:a16="http://schemas.microsoft.com/office/drawing/2014/main" id="{2B5BD405-9A44-EC70-C12F-D0A30D1DAC46}"/>
              </a:ext>
            </a:extLst>
          </p:cNvPr>
          <p:cNvSpPr txBox="1"/>
          <p:nvPr/>
        </p:nvSpPr>
        <p:spPr>
          <a:xfrm>
            <a:off x="5999356" y="4847719"/>
            <a:ext cx="1939895" cy="369332"/>
          </a:xfrm>
          <a:prstGeom prst="rect">
            <a:avLst/>
          </a:prstGeom>
          <a:noFill/>
        </p:spPr>
        <p:txBody>
          <a:bodyPr wrap="square" rtlCol="0">
            <a:spAutoFit/>
          </a:bodyPr>
          <a:lstStyle/>
          <a:p>
            <a:r>
              <a:rPr lang="de-DE" dirty="0"/>
              <a:t>Manuelle Injektion</a:t>
            </a:r>
          </a:p>
        </p:txBody>
      </p:sp>
      <p:sp>
        <p:nvSpPr>
          <p:cNvPr id="7" name="Textfeld 6">
            <a:extLst>
              <a:ext uri="{FF2B5EF4-FFF2-40B4-BE49-F238E27FC236}">
                <a16:creationId xmlns:a16="http://schemas.microsoft.com/office/drawing/2014/main" id="{ED0A45E4-AE75-A976-23D3-B9B249BF2BA0}"/>
              </a:ext>
            </a:extLst>
          </p:cNvPr>
          <p:cNvSpPr txBox="1"/>
          <p:nvPr/>
        </p:nvSpPr>
        <p:spPr>
          <a:xfrm>
            <a:off x="8174052" y="4912082"/>
            <a:ext cx="1939895" cy="646331"/>
          </a:xfrm>
          <a:prstGeom prst="rect">
            <a:avLst/>
          </a:prstGeom>
          <a:noFill/>
        </p:spPr>
        <p:txBody>
          <a:bodyPr wrap="square" rtlCol="0">
            <a:spAutoFit/>
          </a:bodyPr>
          <a:lstStyle/>
          <a:p>
            <a:r>
              <a:rPr lang="de-DE" dirty="0"/>
              <a:t>Rücklauf des Spritzenkolbens</a:t>
            </a:r>
          </a:p>
        </p:txBody>
      </p:sp>
      <p:sp>
        <p:nvSpPr>
          <p:cNvPr id="8" name="Textfeld 7">
            <a:extLst>
              <a:ext uri="{FF2B5EF4-FFF2-40B4-BE49-F238E27FC236}">
                <a16:creationId xmlns:a16="http://schemas.microsoft.com/office/drawing/2014/main" id="{2B28C1E4-CA05-0F73-2017-C018194876C9}"/>
              </a:ext>
            </a:extLst>
          </p:cNvPr>
          <p:cNvSpPr txBox="1"/>
          <p:nvPr/>
        </p:nvSpPr>
        <p:spPr>
          <a:xfrm>
            <a:off x="6192646" y="2325484"/>
            <a:ext cx="2500041" cy="369332"/>
          </a:xfrm>
          <a:prstGeom prst="rect">
            <a:avLst/>
          </a:prstGeom>
          <a:noFill/>
        </p:spPr>
        <p:txBody>
          <a:bodyPr wrap="square" rtlCol="0">
            <a:spAutoFit/>
          </a:bodyPr>
          <a:lstStyle/>
          <a:p>
            <a:r>
              <a:rPr lang="de-DE" dirty="0"/>
              <a:t>Vorwahlen 1ml und 2ml</a:t>
            </a:r>
          </a:p>
        </p:txBody>
      </p:sp>
      <p:sp>
        <p:nvSpPr>
          <p:cNvPr id="9" name="Textfeld 8">
            <a:extLst>
              <a:ext uri="{FF2B5EF4-FFF2-40B4-BE49-F238E27FC236}">
                <a16:creationId xmlns:a16="http://schemas.microsoft.com/office/drawing/2014/main" id="{B5BBE946-2D09-D947-D008-976CE7CE97CC}"/>
              </a:ext>
            </a:extLst>
          </p:cNvPr>
          <p:cNvSpPr txBox="1"/>
          <p:nvPr/>
        </p:nvSpPr>
        <p:spPr>
          <a:xfrm>
            <a:off x="10401940" y="2967335"/>
            <a:ext cx="1790060" cy="923330"/>
          </a:xfrm>
          <a:prstGeom prst="rect">
            <a:avLst/>
          </a:prstGeom>
          <a:noFill/>
        </p:spPr>
        <p:txBody>
          <a:bodyPr wrap="square" rtlCol="0">
            <a:spAutoFit/>
          </a:bodyPr>
          <a:lstStyle/>
          <a:p>
            <a:r>
              <a:rPr lang="de-DE" dirty="0"/>
              <a:t>Einstellen der Dosis mit dem Potentiometer</a:t>
            </a:r>
          </a:p>
        </p:txBody>
      </p:sp>
    </p:spTree>
    <p:extLst>
      <p:ext uri="{BB962C8B-B14F-4D97-AF65-F5344CB8AC3E}">
        <p14:creationId xmlns:p14="http://schemas.microsoft.com/office/powerpoint/2010/main" val="729540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 name="Gruppieren"/>
          <p:cNvGrpSpPr/>
          <p:nvPr/>
        </p:nvGrpSpPr>
        <p:grpSpPr>
          <a:xfrm>
            <a:off x="5869822" y="1334060"/>
            <a:ext cx="4476711" cy="4761841"/>
            <a:chOff x="338297" y="11379"/>
            <a:chExt cx="6366875" cy="6772396"/>
          </a:xfrm>
        </p:grpSpPr>
        <p:pic>
          <p:nvPicPr>
            <p:cNvPr id="187" name="Bildschirmfoto 2013-11-08 um 21.51.58.png" descr="Bildschirmfoto 2013-11-08 um 21.51.5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371" y="514349"/>
              <a:ext cx="6273801" cy="5819624"/>
            </a:xfrm>
            <a:prstGeom prst="rect">
              <a:avLst/>
            </a:prstGeom>
            <a:ln w="12700" cap="flat">
              <a:noFill/>
              <a:miter lim="400000"/>
            </a:ln>
            <a:effectLst/>
          </p:spPr>
        </p:pic>
        <p:sp>
          <p:nvSpPr>
            <p:cNvPr id="188" name="A"/>
            <p:cNvSpPr/>
            <p:nvPr/>
          </p:nvSpPr>
          <p:spPr>
            <a:xfrm>
              <a:off x="3502083" y="11379"/>
              <a:ext cx="326016"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A</a:t>
              </a:r>
            </a:p>
          </p:txBody>
        </p:sp>
        <p:sp>
          <p:nvSpPr>
            <p:cNvPr id="189" name="C"/>
            <p:cNvSpPr/>
            <p:nvPr/>
          </p:nvSpPr>
          <p:spPr>
            <a:xfrm>
              <a:off x="6397395" y="3142054"/>
              <a:ext cx="307777"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C</a:t>
              </a:r>
            </a:p>
          </p:txBody>
        </p:sp>
        <p:sp>
          <p:nvSpPr>
            <p:cNvPr id="190" name="B"/>
            <p:cNvSpPr/>
            <p:nvPr/>
          </p:nvSpPr>
          <p:spPr>
            <a:xfrm>
              <a:off x="3429129" y="6219562"/>
              <a:ext cx="398970"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B </a:t>
              </a:r>
            </a:p>
          </p:txBody>
        </p:sp>
        <p:sp>
          <p:nvSpPr>
            <p:cNvPr id="191" name="D"/>
            <p:cNvSpPr/>
            <p:nvPr/>
          </p:nvSpPr>
          <p:spPr>
            <a:xfrm>
              <a:off x="338297" y="3002337"/>
              <a:ext cx="426328" cy="5642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lvl1pPr>
                <a:defRPr sz="3000"/>
              </a:lvl1pPr>
            </a:lstStyle>
            <a:p>
              <a:r>
                <a:rPr sz="2109" dirty="0"/>
                <a:t>D </a:t>
              </a:r>
            </a:p>
          </p:txBody>
        </p:sp>
      </p:grpSp>
      <p:sp>
        <p:nvSpPr>
          <p:cNvPr id="193" name="Steppermotor:  Aufbau"/>
          <p:cNvSpPr txBox="1">
            <a:spLocks noGrp="1"/>
          </p:cNvSpPr>
          <p:nvPr>
            <p:ph type="title"/>
          </p:nvPr>
        </p:nvSpPr>
        <p:spPr>
          <a:prstGeom prst="rect">
            <a:avLst/>
          </a:prstGeom>
        </p:spPr>
        <p:txBody>
          <a:bodyPr/>
          <a:lstStyle/>
          <a:p>
            <a:r>
              <a:rPr lang="de-DE" dirty="0"/>
              <a:t>Schritt</a:t>
            </a:r>
            <a:r>
              <a:rPr dirty="0"/>
              <a:t>motor:  Aufbau</a:t>
            </a:r>
          </a:p>
        </p:txBody>
      </p:sp>
      <p:pic>
        <p:nvPicPr>
          <p:cNvPr id="194" name="Schrittmotorfoto.tiff" descr="Schrittmotorfoto.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8281" y="1982391"/>
            <a:ext cx="3946922" cy="3946922"/>
          </a:xfrm>
          <a:prstGeom prst="rect">
            <a:avLst/>
          </a:prstGeom>
          <a:ln w="12700">
            <a:miter lim="400000"/>
          </a:ln>
        </p:spPr>
      </p:pic>
      <p:sp>
        <p:nvSpPr>
          <p:cNvPr id="195" name="Stator"/>
          <p:cNvSpPr/>
          <p:nvPr/>
        </p:nvSpPr>
        <p:spPr>
          <a:xfrm>
            <a:off x="5362085" y="1764156"/>
            <a:ext cx="637227"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Stator</a:t>
            </a:r>
          </a:p>
        </p:txBody>
      </p:sp>
      <p:sp>
        <p:nvSpPr>
          <p:cNvPr id="196" name="Rotor"/>
          <p:cNvSpPr/>
          <p:nvPr/>
        </p:nvSpPr>
        <p:spPr>
          <a:xfrm>
            <a:off x="5428771" y="4904497"/>
            <a:ext cx="590932"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Rotor</a:t>
            </a:r>
          </a:p>
        </p:txBody>
      </p:sp>
      <p:sp>
        <p:nvSpPr>
          <p:cNvPr id="197" name="Gehäuse"/>
          <p:cNvSpPr/>
          <p:nvPr/>
        </p:nvSpPr>
        <p:spPr>
          <a:xfrm>
            <a:off x="5268395" y="1371445"/>
            <a:ext cx="892873"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err="1"/>
              <a:t>Gehäuse</a:t>
            </a:r>
            <a:endParaRPr sz="1600" dirty="0"/>
          </a:p>
        </p:txBody>
      </p:sp>
      <p:sp>
        <p:nvSpPr>
          <p:cNvPr id="198" name="Bildquelle:…"/>
          <p:cNvSpPr/>
          <p:nvPr/>
        </p:nvSpPr>
        <p:spPr>
          <a:xfrm>
            <a:off x="1488281" y="5871194"/>
            <a:ext cx="2803653" cy="461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l">
              <a:defRPr sz="1200"/>
            </a:pPr>
            <a:r>
              <a:rPr sz="844" dirty="0" err="1"/>
              <a:t>Bildquelle</a:t>
            </a:r>
            <a:r>
              <a:rPr sz="844" dirty="0"/>
              <a:t>:</a:t>
            </a:r>
          </a:p>
          <a:p>
            <a:pPr algn="l">
              <a:defRPr sz="1200"/>
            </a:pPr>
            <a:r>
              <a:rPr sz="844" u="sng" dirty="0">
                <a:hlinkClick r:id="rId4"/>
              </a:rPr>
              <a:t>http://commons.wikimedia.org/wiki/File:Schrittmotorfoto.jpg</a:t>
            </a:r>
          </a:p>
          <a:p>
            <a:pPr algn="l">
              <a:defRPr sz="1200"/>
            </a:pPr>
            <a:r>
              <a:rPr sz="844" dirty="0" err="1"/>
              <a:t>Urheber</a:t>
            </a:r>
            <a:r>
              <a:rPr sz="844" dirty="0"/>
              <a:t>: Nicolas Kruse 2007</a:t>
            </a:r>
          </a:p>
        </p:txBody>
      </p:sp>
      <p:sp>
        <p:nvSpPr>
          <p:cNvPr id="199" name="Elektromagnete"/>
          <p:cNvSpPr/>
          <p:nvPr/>
        </p:nvSpPr>
        <p:spPr>
          <a:xfrm>
            <a:off x="4841388" y="1971559"/>
            <a:ext cx="1818960"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a:lvl1pPr>
          </a:lstStyle>
          <a:p>
            <a:r>
              <a:rPr sz="2109"/>
              <a:t>Elektromagnete</a:t>
            </a:r>
          </a:p>
        </p:txBody>
      </p:sp>
      <p:sp>
        <p:nvSpPr>
          <p:cNvPr id="200" name="Permanentmagnet"/>
          <p:cNvSpPr/>
          <p:nvPr/>
        </p:nvSpPr>
        <p:spPr>
          <a:xfrm>
            <a:off x="4717588" y="5271078"/>
            <a:ext cx="2130648"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a:lvl1pPr>
          </a:lstStyle>
          <a:p>
            <a:r>
              <a:rPr sz="2109" dirty="0" err="1"/>
              <a:t>Permanentmagnet</a:t>
            </a:r>
            <a:endParaRPr sz="2109" dirty="0"/>
          </a:p>
        </p:txBody>
      </p:sp>
      <p:sp>
        <p:nvSpPr>
          <p:cNvPr id="201" name="Linie"/>
          <p:cNvSpPr/>
          <p:nvPr/>
        </p:nvSpPr>
        <p:spPr>
          <a:xfrm>
            <a:off x="6161268" y="1588113"/>
            <a:ext cx="1066944" cy="669564"/>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2" name="Linie"/>
          <p:cNvSpPr/>
          <p:nvPr/>
        </p:nvSpPr>
        <p:spPr>
          <a:xfrm flipH="1">
            <a:off x="4238623" y="1622972"/>
            <a:ext cx="1023975" cy="634705"/>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3" name="Linie"/>
          <p:cNvSpPr/>
          <p:nvPr/>
        </p:nvSpPr>
        <p:spPr>
          <a:xfrm>
            <a:off x="6622852" y="2232422"/>
            <a:ext cx="1296898" cy="484436"/>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4" name="Linie"/>
          <p:cNvSpPr/>
          <p:nvPr/>
        </p:nvSpPr>
        <p:spPr>
          <a:xfrm flipH="1">
            <a:off x="4405173" y="2232422"/>
            <a:ext cx="371327" cy="945524"/>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5" name="Linie"/>
          <p:cNvSpPr/>
          <p:nvPr/>
        </p:nvSpPr>
        <p:spPr>
          <a:xfrm flipH="1" flipV="1">
            <a:off x="4452938" y="4463309"/>
            <a:ext cx="955786" cy="546246"/>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06" name="Linie"/>
          <p:cNvSpPr/>
          <p:nvPr/>
        </p:nvSpPr>
        <p:spPr>
          <a:xfrm flipV="1">
            <a:off x="5981905" y="3939897"/>
            <a:ext cx="1902683" cy="1069657"/>
          </a:xfrm>
          <a:prstGeom prst="line">
            <a:avLst/>
          </a:prstGeom>
          <a:ln w="38100">
            <a:solidFill>
              <a:srgbClr val="FF2600"/>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a:p>
        </p:txBody>
      </p:sp>
      <p:sp>
        <p:nvSpPr>
          <p:cNvPr id="2" name="Rechteck 1">
            <a:extLst>
              <a:ext uri="{FF2B5EF4-FFF2-40B4-BE49-F238E27FC236}">
                <a16:creationId xmlns:a16="http://schemas.microsoft.com/office/drawing/2014/main" id="{BFA873C6-5F78-F84D-9837-485A6613D48C}"/>
              </a:ext>
            </a:extLst>
          </p:cNvPr>
          <p:cNvSpPr/>
          <p:nvPr/>
        </p:nvSpPr>
        <p:spPr>
          <a:xfrm rot="18801973">
            <a:off x="7894174" y="3043302"/>
            <a:ext cx="693077" cy="1434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5B089802-FDD9-8E4F-A20F-AAE758D003ED}"/>
              </a:ext>
            </a:extLst>
          </p:cNvPr>
          <p:cNvSpPr/>
          <p:nvPr/>
        </p:nvSpPr>
        <p:spPr>
          <a:xfrm rot="18801973">
            <a:off x="8103137" y="3861669"/>
            <a:ext cx="693077" cy="313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29ED45D1-C350-0C48-B4CB-C702178B73F2}"/>
              </a:ext>
            </a:extLst>
          </p:cNvPr>
          <p:cNvSpPr/>
          <p:nvPr/>
        </p:nvSpPr>
        <p:spPr>
          <a:xfrm rot="18801973">
            <a:off x="7624232" y="3228163"/>
            <a:ext cx="392827" cy="313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Anker1.gif" descr="Anker1.gif">
            <a:extLst>
              <a:ext uri="{FF2B5EF4-FFF2-40B4-BE49-F238E27FC236}">
                <a16:creationId xmlns:a16="http://schemas.microsoft.com/office/drawing/2014/main" id="{34F605A9-67EF-BE44-A11F-8330A25E4324}"/>
              </a:ext>
            </a:extLst>
          </p:cNvPr>
          <p:cNvPicPr>
            <a:picLocks noChangeAspect="1"/>
          </p:cNvPicPr>
          <p:nvPr/>
        </p:nvPicPr>
        <p:blipFill>
          <a:blip r:embed="rId5"/>
          <a:stretch>
            <a:fillRect/>
          </a:stretch>
        </p:blipFill>
        <p:spPr>
          <a:xfrm rot="18832710">
            <a:off x="7840051" y="3047121"/>
            <a:ext cx="686551" cy="1373101"/>
          </a:xfrm>
          <a:prstGeom prst="rect">
            <a:avLst/>
          </a:prstGeom>
          <a:ln w="12700" cap="flat">
            <a:noFill/>
            <a:miter lim="400000"/>
          </a:ln>
          <a:effectLst/>
        </p:spPr>
      </p:pic>
    </p:spTree>
    <p:extLst>
      <p:ext uri="{BB962C8B-B14F-4D97-AF65-F5344CB8AC3E}">
        <p14:creationId xmlns:p14="http://schemas.microsoft.com/office/powerpoint/2010/main" val="615604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teppermotor: Schrittfolge Vollschrittbetrieb"/>
          <p:cNvSpPr txBox="1">
            <a:spLocks noGrp="1"/>
          </p:cNvSpPr>
          <p:nvPr>
            <p:ph type="title"/>
          </p:nvPr>
        </p:nvSpPr>
        <p:spPr>
          <a:prstGeom prst="rect">
            <a:avLst/>
          </a:prstGeom>
        </p:spPr>
        <p:txBody>
          <a:bodyPr/>
          <a:lstStyle/>
          <a:p>
            <a:r>
              <a:rPr dirty="0" err="1"/>
              <a:t>Steppermotor</a:t>
            </a:r>
            <a:r>
              <a:rPr dirty="0"/>
              <a:t>: </a:t>
            </a:r>
            <a:r>
              <a:rPr dirty="0" err="1"/>
              <a:t>Schrittfolge</a:t>
            </a:r>
            <a:r>
              <a:rPr dirty="0"/>
              <a:t> </a:t>
            </a:r>
            <a:r>
              <a:rPr dirty="0" err="1"/>
              <a:t>Vollschrittbetrieb</a:t>
            </a:r>
            <a:r>
              <a:rPr lang="de-DE" dirty="0"/>
              <a:t> unipolar</a:t>
            </a:r>
            <a:endParaRPr dirty="0"/>
          </a:p>
        </p:txBody>
      </p:sp>
      <p:grpSp>
        <p:nvGrpSpPr>
          <p:cNvPr id="2" name="Gruppieren 1">
            <a:extLst>
              <a:ext uri="{FF2B5EF4-FFF2-40B4-BE49-F238E27FC236}">
                <a16:creationId xmlns:a16="http://schemas.microsoft.com/office/drawing/2014/main" id="{5BCACABB-B42B-8D4B-B72E-CE848C92B2B7}"/>
              </a:ext>
            </a:extLst>
          </p:cNvPr>
          <p:cNvGrpSpPr/>
          <p:nvPr/>
        </p:nvGrpSpPr>
        <p:grpSpPr>
          <a:xfrm>
            <a:off x="1983880" y="1174254"/>
            <a:ext cx="8224240" cy="4509492"/>
            <a:chOff x="2140149" y="1589484"/>
            <a:chExt cx="8224240" cy="4509492"/>
          </a:xfrm>
        </p:grpSpPr>
        <p:grpSp>
          <p:nvGrpSpPr>
            <p:cNvPr id="290" name="Gruppieren"/>
            <p:cNvGrpSpPr/>
            <p:nvPr/>
          </p:nvGrpSpPr>
          <p:grpSpPr>
            <a:xfrm>
              <a:off x="2140149" y="1589484"/>
              <a:ext cx="5827280" cy="4509492"/>
              <a:chOff x="0" y="0"/>
              <a:chExt cx="8287686" cy="6413500"/>
            </a:xfrm>
          </p:grpSpPr>
          <p:pic>
            <p:nvPicPr>
              <p:cNvPr id="286" name="Gehause.gif" descr="Gehause.gif"/>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287" name="Anker1.gif" descr="Anker1.gif"/>
              <p:cNvPicPr>
                <a:picLocks noChangeAspect="1"/>
              </p:cNvPicPr>
              <p:nvPr/>
            </p:nvPicPr>
            <p:blipFill>
              <a:blip r:embed="rId4"/>
              <a:stretch>
                <a:fillRect/>
              </a:stretch>
            </p:blipFill>
            <p:spPr>
              <a:xfrm rot="2700000">
                <a:off x="2424638" y="2571044"/>
                <a:ext cx="730251" cy="1460501"/>
              </a:xfrm>
              <a:prstGeom prst="rect">
                <a:avLst/>
              </a:prstGeom>
              <a:ln w="12700" cap="flat">
                <a:noFill/>
                <a:miter lim="400000"/>
              </a:ln>
              <a:effectLst/>
            </p:spPr>
          </p:pic>
          <p:sp>
            <p:nvSpPr>
              <p:cNvPr id="288" name="Rechteck"/>
              <p:cNvSpPr/>
              <p:nvPr/>
            </p:nvSpPr>
            <p:spPr>
              <a:xfrm>
                <a:off x="2540000" y="2336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289" name="Rechteck"/>
              <p:cNvSpPr/>
              <p:nvPr/>
            </p:nvSpPr>
            <p:spPr>
              <a:xfrm rot="16200000">
                <a:off x="3416300" y="3225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291" name="Tabelle"/>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296" name="Rechteck"/>
            <p:cNvSpPr/>
            <p:nvPr/>
          </p:nvSpPr>
          <p:spPr>
            <a:xfrm rot="16200000">
              <a:off x="6939855" y="2969121"/>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297" name="Rechteck"/>
            <p:cNvSpPr/>
            <p:nvPr/>
          </p:nvSpPr>
          <p:spPr>
            <a:xfrm rot="16200000">
              <a:off x="6939855" y="355848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3" name="Gruppieren 2">
            <a:extLst>
              <a:ext uri="{FF2B5EF4-FFF2-40B4-BE49-F238E27FC236}">
                <a16:creationId xmlns:a16="http://schemas.microsoft.com/office/drawing/2014/main" id="{9F7C9D49-C9BA-3647-94B5-F149CAB4C455}"/>
              </a:ext>
            </a:extLst>
          </p:cNvPr>
          <p:cNvGrpSpPr/>
          <p:nvPr/>
        </p:nvGrpSpPr>
        <p:grpSpPr>
          <a:xfrm>
            <a:off x="1983880" y="1174254"/>
            <a:ext cx="8224240" cy="4509492"/>
            <a:chOff x="1944000" y="1401304"/>
            <a:chExt cx="8224240" cy="4509492"/>
          </a:xfrm>
        </p:grpSpPr>
        <p:grpSp>
          <p:nvGrpSpPr>
            <p:cNvPr id="16" name="Gruppieren 15">
              <a:extLst>
                <a:ext uri="{FF2B5EF4-FFF2-40B4-BE49-F238E27FC236}">
                  <a16:creationId xmlns:a16="http://schemas.microsoft.com/office/drawing/2014/main" id="{5EC53842-DD54-7046-B0B6-77FF1DAC7C12}"/>
                </a:ext>
              </a:extLst>
            </p:cNvPr>
            <p:cNvGrpSpPr/>
            <p:nvPr/>
          </p:nvGrpSpPr>
          <p:grpSpPr>
            <a:xfrm>
              <a:off x="1944000" y="1401304"/>
              <a:ext cx="8224240" cy="4509492"/>
              <a:chOff x="2140149" y="1589484"/>
              <a:chExt cx="8224240" cy="4509492"/>
            </a:xfrm>
          </p:grpSpPr>
          <p:grpSp>
            <p:nvGrpSpPr>
              <p:cNvPr id="17" name="Gruppieren">
                <a:extLst>
                  <a:ext uri="{FF2B5EF4-FFF2-40B4-BE49-F238E27FC236}">
                    <a16:creationId xmlns:a16="http://schemas.microsoft.com/office/drawing/2014/main" id="{73C9C8EA-8762-3540-9A5A-B1B8D7978B3D}"/>
                  </a:ext>
                </a:extLst>
              </p:cNvPr>
              <p:cNvGrpSpPr/>
              <p:nvPr/>
            </p:nvGrpSpPr>
            <p:grpSpPr>
              <a:xfrm>
                <a:off x="2140149" y="1589484"/>
                <a:ext cx="5827280" cy="4509492"/>
                <a:chOff x="0" y="0"/>
                <a:chExt cx="8287686" cy="6413500"/>
              </a:xfrm>
            </p:grpSpPr>
            <p:pic>
              <p:nvPicPr>
                <p:cNvPr id="19" name="Gehause.gif" descr="Gehause.gif">
                  <a:extLst>
                    <a:ext uri="{FF2B5EF4-FFF2-40B4-BE49-F238E27FC236}">
                      <a16:creationId xmlns:a16="http://schemas.microsoft.com/office/drawing/2014/main" id="{515BECD9-EA5A-554E-BFFA-295D9EDA272E}"/>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20" name="Anker1.gif" descr="Anker1.gif">
                  <a:extLst>
                    <a:ext uri="{FF2B5EF4-FFF2-40B4-BE49-F238E27FC236}">
                      <a16:creationId xmlns:a16="http://schemas.microsoft.com/office/drawing/2014/main" id="{894C540E-B691-7643-BDDC-617B2C3E95FD}"/>
                    </a:ext>
                  </a:extLst>
                </p:cNvPr>
                <p:cNvPicPr>
                  <a:picLocks noChangeAspect="1"/>
                </p:cNvPicPr>
                <p:nvPr/>
              </p:nvPicPr>
              <p:blipFill>
                <a:blip r:embed="rId4"/>
                <a:stretch>
                  <a:fillRect/>
                </a:stretch>
              </p:blipFill>
              <p:spPr>
                <a:xfrm rot="8100000">
                  <a:off x="2424639" y="2571044"/>
                  <a:ext cx="730251" cy="1460501"/>
                </a:xfrm>
                <a:prstGeom prst="rect">
                  <a:avLst/>
                </a:prstGeom>
                <a:ln w="12700" cap="flat">
                  <a:noFill/>
                  <a:miter lim="400000"/>
                </a:ln>
                <a:effectLst/>
              </p:spPr>
            </p:pic>
            <p:sp>
              <p:nvSpPr>
                <p:cNvPr id="21" name="Rechteck">
                  <a:extLst>
                    <a:ext uri="{FF2B5EF4-FFF2-40B4-BE49-F238E27FC236}">
                      <a16:creationId xmlns:a16="http://schemas.microsoft.com/office/drawing/2014/main" id="{6D62FD32-AFB5-0B44-AEEC-B80AF109DD1E}"/>
                    </a:ext>
                  </a:extLst>
                </p:cNvPr>
                <p:cNvSpPr/>
                <p:nvPr/>
              </p:nvSpPr>
              <p:spPr>
                <a:xfrm>
                  <a:off x="2540000" y="4114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22" name="Rechteck">
                  <a:extLst>
                    <a:ext uri="{FF2B5EF4-FFF2-40B4-BE49-F238E27FC236}">
                      <a16:creationId xmlns:a16="http://schemas.microsoft.com/office/drawing/2014/main" id="{D2C8FE08-5052-3B4E-B833-1C7E25619AD9}"/>
                    </a:ext>
                  </a:extLst>
                </p:cNvPr>
                <p:cNvSpPr/>
                <p:nvPr/>
              </p:nvSpPr>
              <p:spPr>
                <a:xfrm rot="16200000">
                  <a:off x="3416300" y="3225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18" name="Tabelle">
                <a:extLst>
                  <a:ext uri="{FF2B5EF4-FFF2-40B4-BE49-F238E27FC236}">
                    <a16:creationId xmlns:a16="http://schemas.microsoft.com/office/drawing/2014/main" id="{F176D38B-94BF-E646-BB49-D8C73D24D0FF}"/>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2753">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2753">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2753">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2753">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65139">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2753">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grpSp>
        <p:sp>
          <p:nvSpPr>
            <p:cNvPr id="62" name="Rechteck">
              <a:extLst>
                <a:ext uri="{FF2B5EF4-FFF2-40B4-BE49-F238E27FC236}">
                  <a16:creationId xmlns:a16="http://schemas.microsoft.com/office/drawing/2014/main" id="{3EB55AAF-F9E6-8842-A38C-E94B9DC99613}"/>
                </a:ext>
              </a:extLst>
            </p:cNvPr>
            <p:cNvSpPr/>
            <p:nvPr/>
          </p:nvSpPr>
          <p:spPr>
            <a:xfrm rot="16200000">
              <a:off x="6734224" y="3369076"/>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63" name="Rechteck">
              <a:extLst>
                <a:ext uri="{FF2B5EF4-FFF2-40B4-BE49-F238E27FC236}">
                  <a16:creationId xmlns:a16="http://schemas.microsoft.com/office/drawing/2014/main" id="{CADD88C9-D413-A242-831E-42B008E1E4F4}"/>
                </a:ext>
              </a:extLst>
            </p:cNvPr>
            <p:cNvSpPr/>
            <p:nvPr/>
          </p:nvSpPr>
          <p:spPr>
            <a:xfrm rot="16200000">
              <a:off x="6734224" y="3947803"/>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23" name="Gruppieren 22">
            <a:extLst>
              <a:ext uri="{FF2B5EF4-FFF2-40B4-BE49-F238E27FC236}">
                <a16:creationId xmlns:a16="http://schemas.microsoft.com/office/drawing/2014/main" id="{70BB9C4B-4B3C-7F49-83D7-D1A32276F491}"/>
              </a:ext>
            </a:extLst>
          </p:cNvPr>
          <p:cNvGrpSpPr/>
          <p:nvPr/>
        </p:nvGrpSpPr>
        <p:grpSpPr>
          <a:xfrm>
            <a:off x="1983880" y="1174255"/>
            <a:ext cx="8224240" cy="4509490"/>
            <a:chOff x="2140149" y="1589484"/>
            <a:chExt cx="8224240" cy="4509490"/>
          </a:xfrm>
        </p:grpSpPr>
        <p:grpSp>
          <p:nvGrpSpPr>
            <p:cNvPr id="24" name="Gruppieren">
              <a:extLst>
                <a:ext uri="{FF2B5EF4-FFF2-40B4-BE49-F238E27FC236}">
                  <a16:creationId xmlns:a16="http://schemas.microsoft.com/office/drawing/2014/main" id="{BA0DD2B2-8175-EB4F-90D1-56BBE064C1E7}"/>
                </a:ext>
              </a:extLst>
            </p:cNvPr>
            <p:cNvGrpSpPr/>
            <p:nvPr/>
          </p:nvGrpSpPr>
          <p:grpSpPr>
            <a:xfrm>
              <a:off x="2140149" y="1589484"/>
              <a:ext cx="5827281" cy="4509490"/>
              <a:chOff x="0" y="0"/>
              <a:chExt cx="8287687" cy="6413500"/>
            </a:xfrm>
          </p:grpSpPr>
          <p:pic>
            <p:nvPicPr>
              <p:cNvPr id="32" name="Gehause.gif" descr="Gehause.gif">
                <a:extLst>
                  <a:ext uri="{FF2B5EF4-FFF2-40B4-BE49-F238E27FC236}">
                    <a16:creationId xmlns:a16="http://schemas.microsoft.com/office/drawing/2014/main" id="{DC86F46F-C312-5F44-9C2D-3F11820283CF}"/>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33" name="Anker1.gif" descr="Anker1.gif">
                <a:extLst>
                  <a:ext uri="{FF2B5EF4-FFF2-40B4-BE49-F238E27FC236}">
                    <a16:creationId xmlns:a16="http://schemas.microsoft.com/office/drawing/2014/main" id="{498737D7-C9C6-184B-83B9-DEC28AA10DAA}"/>
                  </a:ext>
                </a:extLst>
              </p:cNvPr>
              <p:cNvPicPr>
                <a:picLocks noChangeAspect="1"/>
              </p:cNvPicPr>
              <p:nvPr/>
            </p:nvPicPr>
            <p:blipFill>
              <a:blip r:embed="rId4"/>
              <a:stretch>
                <a:fillRect/>
              </a:stretch>
            </p:blipFill>
            <p:spPr>
              <a:xfrm rot="13500000">
                <a:off x="2424639" y="2571044"/>
                <a:ext cx="730251" cy="1460501"/>
              </a:xfrm>
              <a:prstGeom prst="rect">
                <a:avLst/>
              </a:prstGeom>
              <a:ln w="12700" cap="flat">
                <a:noFill/>
                <a:miter lim="400000"/>
              </a:ln>
              <a:effectLst/>
            </p:spPr>
          </p:pic>
          <p:sp>
            <p:nvSpPr>
              <p:cNvPr id="34" name="Rechteck">
                <a:extLst>
                  <a:ext uri="{FF2B5EF4-FFF2-40B4-BE49-F238E27FC236}">
                    <a16:creationId xmlns:a16="http://schemas.microsoft.com/office/drawing/2014/main" id="{7CB76BFC-4E0F-6442-BD27-D1583BD39890}"/>
                  </a:ext>
                </a:extLst>
              </p:cNvPr>
              <p:cNvSpPr/>
              <p:nvPr/>
            </p:nvSpPr>
            <p:spPr>
              <a:xfrm>
                <a:off x="2540000" y="41275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5" name="Rechteck">
                <a:extLst>
                  <a:ext uri="{FF2B5EF4-FFF2-40B4-BE49-F238E27FC236}">
                    <a16:creationId xmlns:a16="http://schemas.microsoft.com/office/drawing/2014/main" id="{CB34AF46-E365-BC47-B864-4E8ADA041708}"/>
                  </a:ext>
                </a:extLst>
              </p:cNvPr>
              <p:cNvSpPr/>
              <p:nvPr/>
            </p:nvSpPr>
            <p:spPr>
              <a:xfrm rot="16200000">
                <a:off x="1651000" y="32385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25" name="Tabelle">
              <a:extLst>
                <a:ext uri="{FF2B5EF4-FFF2-40B4-BE49-F238E27FC236}">
                  <a16:creationId xmlns:a16="http://schemas.microsoft.com/office/drawing/2014/main" id="{F43C7169-2914-764A-8625-17C49B04E026}"/>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30" name="Rechteck">
              <a:extLst>
                <a:ext uri="{FF2B5EF4-FFF2-40B4-BE49-F238E27FC236}">
                  <a16:creationId xmlns:a16="http://schemas.microsoft.com/office/drawing/2014/main" id="{B50C4AB5-FE4E-0F4F-AD77-AFF870DD852F}"/>
                </a:ext>
              </a:extLst>
            </p:cNvPr>
            <p:cNvSpPr/>
            <p:nvPr/>
          </p:nvSpPr>
          <p:spPr>
            <a:xfrm rot="16200000">
              <a:off x="6939855" y="412998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1" name="Rechteck">
              <a:extLst>
                <a:ext uri="{FF2B5EF4-FFF2-40B4-BE49-F238E27FC236}">
                  <a16:creationId xmlns:a16="http://schemas.microsoft.com/office/drawing/2014/main" id="{39999959-758C-FE41-8720-FC75D7BEACAB}"/>
                </a:ext>
              </a:extLst>
            </p:cNvPr>
            <p:cNvSpPr/>
            <p:nvPr/>
          </p:nvSpPr>
          <p:spPr>
            <a:xfrm rot="16200000">
              <a:off x="6939855" y="471934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36" name="Gruppieren 35">
            <a:extLst>
              <a:ext uri="{FF2B5EF4-FFF2-40B4-BE49-F238E27FC236}">
                <a16:creationId xmlns:a16="http://schemas.microsoft.com/office/drawing/2014/main" id="{0FC5A6B4-E437-C84A-86A1-094C5509429F}"/>
              </a:ext>
            </a:extLst>
          </p:cNvPr>
          <p:cNvGrpSpPr/>
          <p:nvPr/>
        </p:nvGrpSpPr>
        <p:grpSpPr>
          <a:xfrm>
            <a:off x="1983880" y="1174254"/>
            <a:ext cx="8224240" cy="4509492"/>
            <a:chOff x="2140149" y="1589484"/>
            <a:chExt cx="8224240" cy="4509492"/>
          </a:xfrm>
        </p:grpSpPr>
        <p:grpSp>
          <p:nvGrpSpPr>
            <p:cNvPr id="37" name="Gruppieren">
              <a:extLst>
                <a:ext uri="{FF2B5EF4-FFF2-40B4-BE49-F238E27FC236}">
                  <a16:creationId xmlns:a16="http://schemas.microsoft.com/office/drawing/2014/main" id="{859E8ADE-5B7F-A64F-AF81-CC86B1B280D1}"/>
                </a:ext>
              </a:extLst>
            </p:cNvPr>
            <p:cNvGrpSpPr/>
            <p:nvPr/>
          </p:nvGrpSpPr>
          <p:grpSpPr>
            <a:xfrm>
              <a:off x="2140149" y="1589484"/>
              <a:ext cx="5827280" cy="4509492"/>
              <a:chOff x="0" y="0"/>
              <a:chExt cx="8287686" cy="6413500"/>
            </a:xfrm>
          </p:grpSpPr>
          <p:pic>
            <p:nvPicPr>
              <p:cNvPr id="45" name="Gehause.gif" descr="Gehause.gif">
                <a:extLst>
                  <a:ext uri="{FF2B5EF4-FFF2-40B4-BE49-F238E27FC236}">
                    <a16:creationId xmlns:a16="http://schemas.microsoft.com/office/drawing/2014/main" id="{51C25F6C-26C9-A04E-B65F-0A581C31C396}"/>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46" name="Anker1.gif" descr="Anker1.gif">
                <a:extLst>
                  <a:ext uri="{FF2B5EF4-FFF2-40B4-BE49-F238E27FC236}">
                    <a16:creationId xmlns:a16="http://schemas.microsoft.com/office/drawing/2014/main" id="{9793F6DB-D2CB-FF48-909D-AE8CB33DE5D8}"/>
                  </a:ext>
                </a:extLst>
              </p:cNvPr>
              <p:cNvPicPr>
                <a:picLocks noChangeAspect="1"/>
              </p:cNvPicPr>
              <p:nvPr/>
            </p:nvPicPr>
            <p:blipFill>
              <a:blip r:embed="rId4"/>
              <a:stretch>
                <a:fillRect/>
              </a:stretch>
            </p:blipFill>
            <p:spPr>
              <a:xfrm rot="18900000">
                <a:off x="2424639" y="2571044"/>
                <a:ext cx="730251" cy="1460501"/>
              </a:xfrm>
              <a:prstGeom prst="rect">
                <a:avLst/>
              </a:prstGeom>
              <a:ln w="12700" cap="flat">
                <a:noFill/>
                <a:miter lim="400000"/>
              </a:ln>
              <a:effectLst/>
            </p:spPr>
          </p:pic>
          <p:sp>
            <p:nvSpPr>
              <p:cNvPr id="47" name="Rechteck">
                <a:extLst>
                  <a:ext uri="{FF2B5EF4-FFF2-40B4-BE49-F238E27FC236}">
                    <a16:creationId xmlns:a16="http://schemas.microsoft.com/office/drawing/2014/main" id="{AA559F9A-1329-B04B-A0A2-36734A370DEF}"/>
                  </a:ext>
                </a:extLst>
              </p:cNvPr>
              <p:cNvSpPr/>
              <p:nvPr/>
            </p:nvSpPr>
            <p:spPr>
              <a:xfrm>
                <a:off x="2540000" y="2336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48" name="Rechteck">
                <a:extLst>
                  <a:ext uri="{FF2B5EF4-FFF2-40B4-BE49-F238E27FC236}">
                    <a16:creationId xmlns:a16="http://schemas.microsoft.com/office/drawing/2014/main" id="{819F44B0-D5B6-AE45-8010-B738B3693306}"/>
                  </a:ext>
                </a:extLst>
              </p:cNvPr>
              <p:cNvSpPr/>
              <p:nvPr/>
            </p:nvSpPr>
            <p:spPr>
              <a:xfrm rot="16200000">
                <a:off x="1651000" y="32385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38" name="Tabelle">
              <a:extLst>
                <a:ext uri="{FF2B5EF4-FFF2-40B4-BE49-F238E27FC236}">
                  <a16:creationId xmlns:a16="http://schemas.microsoft.com/office/drawing/2014/main" id="{7D373EC9-000B-3040-BA94-9E441026A0E6}"/>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b="1">
                            <a:solidFill>
                              <a:srgbClr val="FF2600"/>
                            </a:solidFill>
                            <a:latin typeface="+mn-lt"/>
                            <a:ea typeface="+mn-ea"/>
                            <a:cs typeface="+mn-cs"/>
                          </a:defRPr>
                        </a:pPr>
                        <a:endParaRPr sz="240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43" name="Rechteck">
              <a:extLst>
                <a:ext uri="{FF2B5EF4-FFF2-40B4-BE49-F238E27FC236}">
                  <a16:creationId xmlns:a16="http://schemas.microsoft.com/office/drawing/2014/main" id="{7542C7B1-1834-7C43-B19F-7CF03C504212}"/>
                </a:ext>
              </a:extLst>
            </p:cNvPr>
            <p:cNvSpPr/>
            <p:nvPr/>
          </p:nvSpPr>
          <p:spPr>
            <a:xfrm rot="16200000">
              <a:off x="6939855" y="2969121"/>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44" name="Rechteck">
              <a:extLst>
                <a:ext uri="{FF2B5EF4-FFF2-40B4-BE49-F238E27FC236}">
                  <a16:creationId xmlns:a16="http://schemas.microsoft.com/office/drawing/2014/main" id="{62D5655E-2FE3-3C41-B05F-3068E31CC85D}"/>
                </a:ext>
              </a:extLst>
            </p:cNvPr>
            <p:cNvSpPr/>
            <p:nvPr/>
          </p:nvSpPr>
          <p:spPr>
            <a:xfrm rot="16200000">
              <a:off x="6939855" y="471934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49" name="Gruppieren 48">
            <a:extLst>
              <a:ext uri="{FF2B5EF4-FFF2-40B4-BE49-F238E27FC236}">
                <a16:creationId xmlns:a16="http://schemas.microsoft.com/office/drawing/2014/main" id="{82310BE8-F681-6043-B3D4-8904A6B8CC51}"/>
              </a:ext>
            </a:extLst>
          </p:cNvPr>
          <p:cNvGrpSpPr/>
          <p:nvPr/>
        </p:nvGrpSpPr>
        <p:grpSpPr>
          <a:xfrm>
            <a:off x="1983880" y="1174254"/>
            <a:ext cx="8224240" cy="4509492"/>
            <a:chOff x="2140149" y="1589484"/>
            <a:chExt cx="8224240" cy="4509492"/>
          </a:xfrm>
        </p:grpSpPr>
        <p:grpSp>
          <p:nvGrpSpPr>
            <p:cNvPr id="50" name="Gruppieren">
              <a:extLst>
                <a:ext uri="{FF2B5EF4-FFF2-40B4-BE49-F238E27FC236}">
                  <a16:creationId xmlns:a16="http://schemas.microsoft.com/office/drawing/2014/main" id="{52738DCE-2F57-554D-91DE-B788CF0BEC24}"/>
                </a:ext>
              </a:extLst>
            </p:cNvPr>
            <p:cNvGrpSpPr/>
            <p:nvPr/>
          </p:nvGrpSpPr>
          <p:grpSpPr>
            <a:xfrm>
              <a:off x="2140149" y="1589484"/>
              <a:ext cx="5827281" cy="4509492"/>
              <a:chOff x="0" y="0"/>
              <a:chExt cx="8287687" cy="6413500"/>
            </a:xfrm>
          </p:grpSpPr>
          <p:pic>
            <p:nvPicPr>
              <p:cNvPr id="58" name="Gehause.gif" descr="Gehause.gif">
                <a:extLst>
                  <a:ext uri="{FF2B5EF4-FFF2-40B4-BE49-F238E27FC236}">
                    <a16:creationId xmlns:a16="http://schemas.microsoft.com/office/drawing/2014/main" id="{9CEDD88E-7F4E-E44A-9A12-2B3013D633E1}"/>
                  </a:ext>
                </a:extLst>
              </p:cNvPr>
              <p:cNvPicPr>
                <a:picLocks noChangeAspect="1"/>
              </p:cNvPicPr>
              <p:nvPr/>
            </p:nvPicPr>
            <p:blipFill>
              <a:blip r:embed="rId3"/>
              <a:stretch>
                <a:fillRect/>
              </a:stretch>
            </p:blipFill>
            <p:spPr>
              <a:xfrm>
                <a:off x="0" y="0"/>
                <a:ext cx="8287687" cy="6413500"/>
              </a:xfrm>
              <a:prstGeom prst="rect">
                <a:avLst/>
              </a:prstGeom>
              <a:ln w="12700" cap="flat">
                <a:noFill/>
                <a:miter lim="400000"/>
              </a:ln>
              <a:effectLst/>
            </p:spPr>
          </p:pic>
          <p:pic>
            <p:nvPicPr>
              <p:cNvPr id="59" name="Anker1.gif" descr="Anker1.gif">
                <a:extLst>
                  <a:ext uri="{FF2B5EF4-FFF2-40B4-BE49-F238E27FC236}">
                    <a16:creationId xmlns:a16="http://schemas.microsoft.com/office/drawing/2014/main" id="{929F9938-DEC8-5B48-A851-CF23ADA56465}"/>
                  </a:ext>
                </a:extLst>
              </p:cNvPr>
              <p:cNvPicPr>
                <a:picLocks noChangeAspect="1"/>
              </p:cNvPicPr>
              <p:nvPr/>
            </p:nvPicPr>
            <p:blipFill>
              <a:blip r:embed="rId4"/>
              <a:stretch>
                <a:fillRect/>
              </a:stretch>
            </p:blipFill>
            <p:spPr>
              <a:xfrm rot="2700000">
                <a:off x="2424638" y="2571044"/>
                <a:ext cx="730251" cy="1460501"/>
              </a:xfrm>
              <a:prstGeom prst="rect">
                <a:avLst/>
              </a:prstGeom>
              <a:ln w="12700" cap="flat">
                <a:noFill/>
                <a:miter lim="400000"/>
              </a:ln>
              <a:effectLst/>
            </p:spPr>
          </p:pic>
          <p:sp>
            <p:nvSpPr>
              <p:cNvPr id="60" name="Rechteck">
                <a:extLst>
                  <a:ext uri="{FF2B5EF4-FFF2-40B4-BE49-F238E27FC236}">
                    <a16:creationId xmlns:a16="http://schemas.microsoft.com/office/drawing/2014/main" id="{FD43FB03-4D75-8349-9840-741C2659158C}"/>
                  </a:ext>
                </a:extLst>
              </p:cNvPr>
              <p:cNvSpPr/>
              <p:nvPr/>
            </p:nvSpPr>
            <p:spPr>
              <a:xfrm>
                <a:off x="2540000" y="2336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61" name="Rechteck">
                <a:extLst>
                  <a:ext uri="{FF2B5EF4-FFF2-40B4-BE49-F238E27FC236}">
                    <a16:creationId xmlns:a16="http://schemas.microsoft.com/office/drawing/2014/main" id="{BBF2A2FC-0E45-AC46-8D4C-A9871C4D0AE5}"/>
                  </a:ext>
                </a:extLst>
              </p:cNvPr>
              <p:cNvSpPr/>
              <p:nvPr/>
            </p:nvSpPr>
            <p:spPr>
              <a:xfrm rot="16200000">
                <a:off x="3416300" y="3225800"/>
                <a:ext cx="495300" cy="127000"/>
              </a:xfrm>
              <a:prstGeom prst="rect">
                <a:avLst/>
              </a:prstGeom>
              <a:solidFill>
                <a:srgbClr val="FF2600"/>
              </a:solidFill>
              <a:ln w="12700" cap="flat">
                <a:noFill/>
                <a:miter lim="400000"/>
              </a:ln>
              <a:effectLst/>
            </p:spPr>
            <p:txBody>
              <a:bodyPr wrap="square" lIns="35719" tIns="35719" rIns="35719" bIns="35719" numCol="1" anchor="ctr">
                <a:noAutofit/>
              </a:bodyPr>
              <a:lstStyle/>
              <a:p>
                <a:pPr>
                  <a:defRPr sz="3800">
                    <a:solidFill>
                      <a:srgbClr val="FFFFFF"/>
                    </a:solidFill>
                    <a:effectLst>
                      <a:outerShdw blurRad="38100" dist="12700" dir="5400000" rotWithShape="0">
                        <a:srgbClr val="000000">
                          <a:alpha val="50000"/>
                        </a:srgbClr>
                      </a:outerShdw>
                    </a:effectLst>
                  </a:defRPr>
                </a:pPr>
                <a:endParaRPr sz="2672"/>
              </a:p>
            </p:txBody>
          </p:sp>
        </p:grpSp>
        <p:graphicFrame>
          <p:nvGraphicFramePr>
            <p:cNvPr id="51" name="Tabelle">
              <a:extLst>
                <a:ext uri="{FF2B5EF4-FFF2-40B4-BE49-F238E27FC236}">
                  <a16:creationId xmlns:a16="http://schemas.microsoft.com/office/drawing/2014/main" id="{5E6688AE-9091-F74D-8058-257BD1FF639E}"/>
                </a:ext>
              </a:extLst>
            </p:cNvPr>
            <p:cNvGraphicFramePr/>
            <p:nvPr/>
          </p:nvGraphicFramePr>
          <p:xfrm>
            <a:off x="8131969" y="2259211"/>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dirty="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dirty="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dirty="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56" name="Rechteck">
              <a:extLst>
                <a:ext uri="{FF2B5EF4-FFF2-40B4-BE49-F238E27FC236}">
                  <a16:creationId xmlns:a16="http://schemas.microsoft.com/office/drawing/2014/main" id="{33166485-953B-624C-893B-195D732CD51E}"/>
                </a:ext>
              </a:extLst>
            </p:cNvPr>
            <p:cNvSpPr/>
            <p:nvPr/>
          </p:nvSpPr>
          <p:spPr>
            <a:xfrm rot="16200000">
              <a:off x="6939855" y="300484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57" name="Rechteck">
              <a:extLst>
                <a:ext uri="{FF2B5EF4-FFF2-40B4-BE49-F238E27FC236}">
                  <a16:creationId xmlns:a16="http://schemas.microsoft.com/office/drawing/2014/main" id="{550534F5-DB80-0544-8E5E-0EEECC2F83EC}"/>
                </a:ext>
              </a:extLst>
            </p:cNvPr>
            <p:cNvSpPr/>
            <p:nvPr/>
          </p:nvSpPr>
          <p:spPr>
            <a:xfrm rot="16200000">
              <a:off x="6939855" y="3558480"/>
              <a:ext cx="348258" cy="89297"/>
            </a:xfrm>
            <a:prstGeom prst="rect">
              <a:avLst/>
            </a:prstGeom>
            <a:solidFill>
              <a:srgbClr val="FF2600"/>
            </a:solidFill>
            <a:ln w="12700">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grpSp>
      <p:grpSp>
        <p:nvGrpSpPr>
          <p:cNvPr id="5" name="Gruppieren 4">
            <a:extLst>
              <a:ext uri="{FF2B5EF4-FFF2-40B4-BE49-F238E27FC236}">
                <a16:creationId xmlns:a16="http://schemas.microsoft.com/office/drawing/2014/main" id="{0A9DE850-8A9F-6049-8B75-4C637E01EF37}"/>
              </a:ext>
            </a:extLst>
          </p:cNvPr>
          <p:cNvGrpSpPr/>
          <p:nvPr/>
        </p:nvGrpSpPr>
        <p:grpSpPr>
          <a:xfrm>
            <a:off x="2517962" y="2006098"/>
            <a:ext cx="2741065" cy="2933644"/>
            <a:chOff x="2805023" y="2114009"/>
            <a:chExt cx="2741065" cy="2933644"/>
          </a:xfrm>
        </p:grpSpPr>
        <p:sp>
          <p:nvSpPr>
            <p:cNvPr id="66" name="A">
              <a:extLst>
                <a:ext uri="{FF2B5EF4-FFF2-40B4-BE49-F238E27FC236}">
                  <a16:creationId xmlns:a16="http://schemas.microsoft.com/office/drawing/2014/main" id="{720E6542-02DC-CF41-B087-66EE8463F6DF}"/>
                </a:ext>
              </a:extLst>
            </p:cNvPr>
            <p:cNvSpPr/>
            <p:nvPr/>
          </p:nvSpPr>
          <p:spPr>
            <a:xfrm>
              <a:off x="4129754" y="2114009"/>
              <a:ext cx="258084"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0433FF"/>
                  </a:solidFill>
                </a:defRPr>
              </a:lvl1pPr>
            </a:lstStyle>
            <a:p>
              <a:r>
                <a:rPr sz="2400" dirty="0"/>
                <a:t>A</a:t>
              </a:r>
            </a:p>
          </p:txBody>
        </p:sp>
        <p:sp>
          <p:nvSpPr>
            <p:cNvPr id="67" name="B">
              <a:extLst>
                <a:ext uri="{FF2B5EF4-FFF2-40B4-BE49-F238E27FC236}">
                  <a16:creationId xmlns:a16="http://schemas.microsoft.com/office/drawing/2014/main" id="{F0740F2A-CA1B-C44B-84AA-73591BCAE0EF}"/>
                </a:ext>
              </a:extLst>
            </p:cNvPr>
            <p:cNvSpPr/>
            <p:nvPr/>
          </p:nvSpPr>
          <p:spPr>
            <a:xfrm>
              <a:off x="4105686" y="4606185"/>
              <a:ext cx="245260"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0433FF"/>
                  </a:solidFill>
                </a:defRPr>
              </a:lvl1pPr>
            </a:lstStyle>
            <a:p>
              <a:r>
                <a:rPr sz="2400" dirty="0"/>
                <a:t>B</a:t>
              </a:r>
            </a:p>
          </p:txBody>
        </p:sp>
        <p:sp>
          <p:nvSpPr>
            <p:cNvPr id="68" name="C">
              <a:extLst>
                <a:ext uri="{FF2B5EF4-FFF2-40B4-BE49-F238E27FC236}">
                  <a16:creationId xmlns:a16="http://schemas.microsoft.com/office/drawing/2014/main" id="{C0A5B2DE-F416-4B47-8CE2-FC6BD0B31774}"/>
                </a:ext>
              </a:extLst>
            </p:cNvPr>
            <p:cNvSpPr/>
            <p:nvPr/>
          </p:nvSpPr>
          <p:spPr>
            <a:xfrm>
              <a:off x="5310446" y="3392116"/>
              <a:ext cx="235642"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AA7942"/>
                  </a:solidFill>
                </a:defRPr>
              </a:lvl1pPr>
            </a:lstStyle>
            <a:p>
              <a:r>
                <a:rPr sz="2400" dirty="0"/>
                <a:t>C</a:t>
              </a:r>
            </a:p>
          </p:txBody>
        </p:sp>
        <p:sp>
          <p:nvSpPr>
            <p:cNvPr id="69" name="D">
              <a:extLst>
                <a:ext uri="{FF2B5EF4-FFF2-40B4-BE49-F238E27FC236}">
                  <a16:creationId xmlns:a16="http://schemas.microsoft.com/office/drawing/2014/main" id="{E613B9E1-38E6-F14F-A96D-8CB91375067B}"/>
                </a:ext>
              </a:extLst>
            </p:cNvPr>
            <p:cNvSpPr/>
            <p:nvPr/>
          </p:nvSpPr>
          <p:spPr>
            <a:xfrm>
              <a:off x="2805023" y="3362620"/>
              <a:ext cx="266099"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b="1">
                  <a:solidFill>
                    <a:srgbClr val="AA7942"/>
                  </a:solidFill>
                </a:defRPr>
              </a:lvl1pPr>
            </a:lstStyle>
            <a:p>
              <a:r>
                <a:rPr sz="2400" dirty="0"/>
                <a:t>D</a:t>
              </a:r>
            </a:p>
          </p:txBody>
        </p:sp>
      </p:grpSp>
    </p:spTree>
    <p:extLst>
      <p:ext uri="{BB962C8B-B14F-4D97-AF65-F5344CB8AC3E}">
        <p14:creationId xmlns:p14="http://schemas.microsoft.com/office/powerpoint/2010/main" val="278498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11F56E-C4C5-0E43-B6E6-ABCE3EA86776}"/>
              </a:ext>
            </a:extLst>
          </p:cNvPr>
          <p:cNvSpPr>
            <a:spLocks noGrp="1"/>
          </p:cNvSpPr>
          <p:nvPr>
            <p:ph type="title"/>
          </p:nvPr>
        </p:nvSpPr>
        <p:spPr/>
        <p:txBody>
          <a:bodyPr/>
          <a:lstStyle/>
          <a:p>
            <a:r>
              <a:rPr lang="de-DE" dirty="0" err="1"/>
              <a:t>Steppertreiber</a:t>
            </a:r>
            <a:endParaRPr lang="de-DE" dirty="0"/>
          </a:p>
        </p:txBody>
      </p:sp>
      <p:pic>
        <p:nvPicPr>
          <p:cNvPr id="7" name="Grafik 6" descr="Glühbirne Elektrisches Licht · Kostenlose Vektorgrafik auf ...">
            <a:extLst>
              <a:ext uri="{FF2B5EF4-FFF2-40B4-BE49-F238E27FC236}">
                <a16:creationId xmlns:a16="http://schemas.microsoft.com/office/drawing/2014/main" id="{029DCC59-FE5A-7B48-B158-A2D25C425D1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99288" y="1318002"/>
            <a:ext cx="997149" cy="934827"/>
          </a:xfrm>
          <a:prstGeom prst="rect">
            <a:avLst/>
          </a:prstGeom>
        </p:spPr>
      </p:pic>
      <p:pic>
        <p:nvPicPr>
          <p:cNvPr id="21" name="Grafik 20">
            <a:extLst>
              <a:ext uri="{FF2B5EF4-FFF2-40B4-BE49-F238E27FC236}">
                <a16:creationId xmlns:a16="http://schemas.microsoft.com/office/drawing/2014/main" id="{A9D29A69-2E9A-B84B-A363-81F83AE103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4463" y="3760296"/>
            <a:ext cx="1765858" cy="2544998"/>
          </a:xfrm>
          <a:prstGeom prst="rect">
            <a:avLst/>
          </a:prstGeom>
        </p:spPr>
      </p:pic>
      <p:grpSp>
        <p:nvGrpSpPr>
          <p:cNvPr id="28" name="Gruppieren 27">
            <a:extLst>
              <a:ext uri="{FF2B5EF4-FFF2-40B4-BE49-F238E27FC236}">
                <a16:creationId xmlns:a16="http://schemas.microsoft.com/office/drawing/2014/main" id="{9A652967-25B6-4C4A-8785-19C2854C0492}"/>
              </a:ext>
            </a:extLst>
          </p:cNvPr>
          <p:cNvGrpSpPr/>
          <p:nvPr/>
        </p:nvGrpSpPr>
        <p:grpSpPr>
          <a:xfrm>
            <a:off x="521926" y="1043401"/>
            <a:ext cx="6456554" cy="4563386"/>
            <a:chOff x="1563811" y="1668702"/>
            <a:chExt cx="6456554" cy="4563386"/>
          </a:xfrm>
        </p:grpSpPr>
        <p:grpSp>
          <p:nvGrpSpPr>
            <p:cNvPr id="11" name="Gruppieren 10">
              <a:extLst>
                <a:ext uri="{FF2B5EF4-FFF2-40B4-BE49-F238E27FC236}">
                  <a16:creationId xmlns:a16="http://schemas.microsoft.com/office/drawing/2014/main" id="{8CD9AB10-42F6-BD49-AD32-BCF0DFC3798C}"/>
                </a:ext>
              </a:extLst>
            </p:cNvPr>
            <p:cNvGrpSpPr/>
            <p:nvPr/>
          </p:nvGrpSpPr>
          <p:grpSpPr>
            <a:xfrm>
              <a:off x="1563811" y="1668702"/>
              <a:ext cx="6456554" cy="3866549"/>
              <a:chOff x="5466324" y="1943847"/>
              <a:chExt cx="6456554" cy="3866549"/>
            </a:xfrm>
          </p:grpSpPr>
          <p:pic>
            <p:nvPicPr>
              <p:cNvPr id="5" name="Grafik 4" descr="Ein Bild, das Elektronik enthält.&#10;&#10;Automatisch generierte Beschreibung">
                <a:extLst>
                  <a:ext uri="{FF2B5EF4-FFF2-40B4-BE49-F238E27FC236}">
                    <a16:creationId xmlns:a16="http://schemas.microsoft.com/office/drawing/2014/main" id="{878F8FF2-C90F-A343-9DA3-315A862E8B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5678" y="1943847"/>
                <a:ext cx="5537200" cy="3866549"/>
              </a:xfrm>
              <a:prstGeom prst="rect">
                <a:avLst/>
              </a:prstGeom>
            </p:spPr>
          </p:pic>
          <p:sp>
            <p:nvSpPr>
              <p:cNvPr id="6" name="Textfeld 5">
                <a:extLst>
                  <a:ext uri="{FF2B5EF4-FFF2-40B4-BE49-F238E27FC236}">
                    <a16:creationId xmlns:a16="http://schemas.microsoft.com/office/drawing/2014/main" id="{83E3110F-3EA2-D442-A7D4-A8DFF171A9B4}"/>
                  </a:ext>
                </a:extLst>
              </p:cNvPr>
              <p:cNvSpPr txBox="1"/>
              <p:nvPr/>
            </p:nvSpPr>
            <p:spPr>
              <a:xfrm>
                <a:off x="9313452" y="4520469"/>
                <a:ext cx="1263872" cy="338554"/>
              </a:xfrm>
              <a:prstGeom prst="rect">
                <a:avLst/>
              </a:prstGeom>
              <a:solidFill>
                <a:srgbClr val="00B0F0"/>
              </a:solidFill>
            </p:spPr>
            <p:txBody>
              <a:bodyPr wrap="none" rtlCol="0">
                <a:spAutoFit/>
              </a:bodyPr>
              <a:lstStyle/>
              <a:p>
                <a:r>
                  <a:rPr lang="de-DE" sz="1600" dirty="0"/>
                  <a:t>Zum </a:t>
                </a:r>
                <a:r>
                  <a:rPr lang="de-DE" sz="1600" dirty="0" err="1"/>
                  <a:t>Arduino</a:t>
                </a:r>
                <a:endParaRPr lang="de-DE" sz="1600" dirty="0"/>
              </a:p>
            </p:txBody>
          </p:sp>
          <p:sp>
            <p:nvSpPr>
              <p:cNvPr id="8" name="Textfeld 7">
                <a:extLst>
                  <a:ext uri="{FF2B5EF4-FFF2-40B4-BE49-F238E27FC236}">
                    <a16:creationId xmlns:a16="http://schemas.microsoft.com/office/drawing/2014/main" id="{78010E43-9792-4144-A1DF-4DE846954683}"/>
                  </a:ext>
                </a:extLst>
              </p:cNvPr>
              <p:cNvSpPr txBox="1"/>
              <p:nvPr/>
            </p:nvSpPr>
            <p:spPr>
              <a:xfrm>
                <a:off x="5466324" y="4520469"/>
                <a:ext cx="1838708" cy="338554"/>
              </a:xfrm>
              <a:prstGeom prst="rect">
                <a:avLst/>
              </a:prstGeom>
              <a:solidFill>
                <a:srgbClr val="00B0F0"/>
              </a:solidFill>
            </p:spPr>
            <p:txBody>
              <a:bodyPr wrap="none" rtlCol="0">
                <a:spAutoFit/>
              </a:bodyPr>
              <a:lstStyle/>
              <a:p>
                <a:r>
                  <a:rPr lang="de-DE" sz="1600" dirty="0"/>
                  <a:t>Schrittmotorstecker</a:t>
                </a:r>
              </a:p>
            </p:txBody>
          </p:sp>
          <p:sp>
            <p:nvSpPr>
              <p:cNvPr id="9" name="Textfeld 8">
                <a:extLst>
                  <a:ext uri="{FF2B5EF4-FFF2-40B4-BE49-F238E27FC236}">
                    <a16:creationId xmlns:a16="http://schemas.microsoft.com/office/drawing/2014/main" id="{5054B0FC-AC2B-7146-80B1-22F46A307C38}"/>
                  </a:ext>
                </a:extLst>
              </p:cNvPr>
              <p:cNvSpPr txBox="1"/>
              <p:nvPr/>
            </p:nvSpPr>
            <p:spPr>
              <a:xfrm>
                <a:off x="9060822" y="3462192"/>
                <a:ext cx="2198422" cy="338554"/>
              </a:xfrm>
              <a:prstGeom prst="rect">
                <a:avLst/>
              </a:prstGeom>
              <a:solidFill>
                <a:srgbClr val="00B0F0"/>
              </a:solidFill>
            </p:spPr>
            <p:txBody>
              <a:bodyPr wrap="none" rtlCol="0">
                <a:spAutoFit/>
              </a:bodyPr>
              <a:lstStyle/>
              <a:p>
                <a:r>
                  <a:rPr lang="de-DE" sz="1600" dirty="0"/>
                  <a:t>+5V, GND - zum </a:t>
                </a:r>
                <a:r>
                  <a:rPr lang="de-DE" sz="1600" dirty="0" err="1"/>
                  <a:t>Arduino</a:t>
                </a:r>
                <a:endParaRPr lang="de-DE" sz="1600" dirty="0"/>
              </a:p>
            </p:txBody>
          </p:sp>
        </p:grpSp>
        <p:cxnSp>
          <p:nvCxnSpPr>
            <p:cNvPr id="13" name="Gerade Verbindung 12">
              <a:extLst>
                <a:ext uri="{FF2B5EF4-FFF2-40B4-BE49-F238E27FC236}">
                  <a16:creationId xmlns:a16="http://schemas.microsoft.com/office/drawing/2014/main" id="{B5B0ADCC-B6E3-564D-BE48-269EF8B425F1}"/>
                </a:ext>
              </a:extLst>
            </p:cNvPr>
            <p:cNvCxnSpPr/>
            <p:nvPr/>
          </p:nvCxnSpPr>
          <p:spPr>
            <a:xfrm>
              <a:off x="4387066" y="4790555"/>
              <a:ext cx="771243" cy="63699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4C5D05EA-D7B9-D84B-83EF-B7BC108BC52F}"/>
                </a:ext>
              </a:extLst>
            </p:cNvPr>
            <p:cNvCxnSpPr/>
            <p:nvPr/>
          </p:nvCxnSpPr>
          <p:spPr>
            <a:xfrm>
              <a:off x="4512025" y="4682855"/>
              <a:ext cx="771243" cy="636997"/>
            </a:xfrm>
            <a:prstGeom prst="line">
              <a:avLst/>
            </a:prstGeom>
            <a:ln w="57150">
              <a:solidFill>
                <a:srgbClr val="EC1CD3"/>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71B1877-D5C9-6B4E-AD22-9E0862DA4B87}"/>
                </a:ext>
              </a:extLst>
            </p:cNvPr>
            <p:cNvCxnSpPr/>
            <p:nvPr/>
          </p:nvCxnSpPr>
          <p:spPr>
            <a:xfrm>
              <a:off x="4629314" y="4583878"/>
              <a:ext cx="771243" cy="63699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AE33D478-F7E1-E646-B6AF-A11CEB77561A}"/>
                </a:ext>
              </a:extLst>
            </p:cNvPr>
            <p:cNvCxnSpPr/>
            <p:nvPr/>
          </p:nvCxnSpPr>
          <p:spPr>
            <a:xfrm>
              <a:off x="4724060" y="4448537"/>
              <a:ext cx="771243" cy="63699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D1FABA66-B09C-DA4A-BDCF-A0372412BD67}"/>
                </a:ext>
              </a:extLst>
            </p:cNvPr>
            <p:cNvSpPr txBox="1"/>
            <p:nvPr/>
          </p:nvSpPr>
          <p:spPr>
            <a:xfrm>
              <a:off x="4743010" y="5719907"/>
              <a:ext cx="542136" cy="253916"/>
            </a:xfrm>
            <a:prstGeom prst="rect">
              <a:avLst/>
            </a:prstGeom>
            <a:solidFill>
              <a:srgbClr val="0132FE"/>
            </a:solidFill>
          </p:spPr>
          <p:txBody>
            <a:bodyPr wrap="none" rtlCol="0">
              <a:spAutoFit/>
            </a:bodyPr>
            <a:lstStyle/>
            <a:p>
              <a:r>
                <a:rPr lang="de-DE" sz="1050" dirty="0">
                  <a:solidFill>
                    <a:schemeClr val="bg1"/>
                  </a:solidFill>
                </a:rPr>
                <a:t>PIN 10</a:t>
              </a:r>
            </a:p>
          </p:txBody>
        </p:sp>
        <p:sp>
          <p:nvSpPr>
            <p:cNvPr id="18" name="Textfeld 17">
              <a:extLst>
                <a:ext uri="{FF2B5EF4-FFF2-40B4-BE49-F238E27FC236}">
                  <a16:creationId xmlns:a16="http://schemas.microsoft.com/office/drawing/2014/main" id="{F95775C1-902F-9541-85C7-DA61E2D9D5FF}"/>
                </a:ext>
              </a:extLst>
            </p:cNvPr>
            <p:cNvSpPr txBox="1"/>
            <p:nvPr/>
          </p:nvSpPr>
          <p:spPr>
            <a:xfrm>
              <a:off x="5251486" y="5458297"/>
              <a:ext cx="542136" cy="253916"/>
            </a:xfrm>
            <a:prstGeom prst="rect">
              <a:avLst/>
            </a:prstGeom>
            <a:solidFill>
              <a:srgbClr val="EC1CD3"/>
            </a:solidFill>
          </p:spPr>
          <p:txBody>
            <a:bodyPr wrap="none" rtlCol="0">
              <a:spAutoFit/>
            </a:bodyPr>
            <a:lstStyle/>
            <a:p>
              <a:r>
                <a:rPr lang="de-DE" sz="1050" dirty="0">
                  <a:solidFill>
                    <a:schemeClr val="bg1"/>
                  </a:solidFill>
                </a:rPr>
                <a:t>PIN 11</a:t>
              </a:r>
            </a:p>
          </p:txBody>
        </p:sp>
        <p:sp>
          <p:nvSpPr>
            <p:cNvPr id="19" name="Textfeld 18">
              <a:extLst>
                <a:ext uri="{FF2B5EF4-FFF2-40B4-BE49-F238E27FC236}">
                  <a16:creationId xmlns:a16="http://schemas.microsoft.com/office/drawing/2014/main" id="{0413812D-8A3A-744F-9950-F1BAE94BBB6D}"/>
                </a:ext>
              </a:extLst>
            </p:cNvPr>
            <p:cNvSpPr txBox="1"/>
            <p:nvPr/>
          </p:nvSpPr>
          <p:spPr>
            <a:xfrm>
              <a:off x="5568754" y="5147182"/>
              <a:ext cx="542136" cy="253916"/>
            </a:xfrm>
            <a:prstGeom prst="rect">
              <a:avLst/>
            </a:prstGeom>
            <a:solidFill>
              <a:srgbClr val="FFFF00"/>
            </a:solidFill>
          </p:spPr>
          <p:txBody>
            <a:bodyPr wrap="none" rtlCol="0">
              <a:spAutoFit/>
            </a:bodyPr>
            <a:lstStyle/>
            <a:p>
              <a:r>
                <a:rPr lang="de-DE" sz="1050" dirty="0"/>
                <a:t>PIN 12</a:t>
              </a:r>
            </a:p>
          </p:txBody>
        </p:sp>
        <p:sp>
          <p:nvSpPr>
            <p:cNvPr id="20" name="Textfeld 19">
              <a:extLst>
                <a:ext uri="{FF2B5EF4-FFF2-40B4-BE49-F238E27FC236}">
                  <a16:creationId xmlns:a16="http://schemas.microsoft.com/office/drawing/2014/main" id="{35B6F617-FC33-3746-B499-1D94C2FBF2FE}"/>
                </a:ext>
              </a:extLst>
            </p:cNvPr>
            <p:cNvSpPr txBox="1"/>
            <p:nvPr/>
          </p:nvSpPr>
          <p:spPr>
            <a:xfrm>
              <a:off x="5805357" y="4805649"/>
              <a:ext cx="542136" cy="253916"/>
            </a:xfrm>
            <a:prstGeom prst="rect">
              <a:avLst/>
            </a:prstGeom>
            <a:solidFill>
              <a:schemeClr val="accent2"/>
            </a:solidFill>
          </p:spPr>
          <p:txBody>
            <a:bodyPr wrap="none" rtlCol="0">
              <a:spAutoFit/>
            </a:bodyPr>
            <a:lstStyle/>
            <a:p>
              <a:r>
                <a:rPr lang="de-DE" sz="1050" dirty="0">
                  <a:solidFill>
                    <a:schemeClr val="bg1"/>
                  </a:solidFill>
                </a:rPr>
                <a:t>PIN 13</a:t>
              </a:r>
            </a:p>
          </p:txBody>
        </p:sp>
        <p:sp>
          <p:nvSpPr>
            <p:cNvPr id="22" name="A">
              <a:extLst>
                <a:ext uri="{FF2B5EF4-FFF2-40B4-BE49-F238E27FC236}">
                  <a16:creationId xmlns:a16="http://schemas.microsoft.com/office/drawing/2014/main" id="{A2B9A1FF-FBB1-1A4E-B0A4-139C6BD8F06B}"/>
                </a:ext>
              </a:extLst>
            </p:cNvPr>
            <p:cNvSpPr/>
            <p:nvPr/>
          </p:nvSpPr>
          <p:spPr>
            <a:xfrm>
              <a:off x="6315388" y="4750470"/>
              <a:ext cx="235642"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0433FF"/>
                  </a:solidFill>
                </a:defRPr>
              </a:lvl1pPr>
            </a:lstStyle>
            <a:p>
              <a:r>
                <a:rPr sz="2109" dirty="0">
                  <a:solidFill>
                    <a:schemeClr val="accent2">
                      <a:lumMod val="75000"/>
                    </a:schemeClr>
                  </a:solidFill>
                </a:rPr>
                <a:t>A</a:t>
              </a:r>
            </a:p>
          </p:txBody>
        </p:sp>
        <p:sp>
          <p:nvSpPr>
            <p:cNvPr id="23" name="C">
              <a:extLst>
                <a:ext uri="{FF2B5EF4-FFF2-40B4-BE49-F238E27FC236}">
                  <a16:creationId xmlns:a16="http://schemas.microsoft.com/office/drawing/2014/main" id="{AC1CAB99-656A-F84B-8565-2FA5CF1164A6}"/>
                </a:ext>
              </a:extLst>
            </p:cNvPr>
            <p:cNvSpPr/>
            <p:nvPr/>
          </p:nvSpPr>
          <p:spPr>
            <a:xfrm>
              <a:off x="5303537" y="5835376"/>
              <a:ext cx="214803"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AA7942"/>
                  </a:solidFill>
                </a:defRPr>
              </a:lvl1pPr>
            </a:lstStyle>
            <a:p>
              <a:r>
                <a:rPr sz="2109" dirty="0">
                  <a:solidFill>
                    <a:srgbClr val="0132FE"/>
                  </a:solidFill>
                </a:rPr>
                <a:t>C</a:t>
              </a:r>
            </a:p>
          </p:txBody>
        </p:sp>
        <p:sp>
          <p:nvSpPr>
            <p:cNvPr id="24" name="B">
              <a:extLst>
                <a:ext uri="{FF2B5EF4-FFF2-40B4-BE49-F238E27FC236}">
                  <a16:creationId xmlns:a16="http://schemas.microsoft.com/office/drawing/2014/main" id="{A0C33401-5A88-BB44-8BFF-3833C3F61F15}"/>
                </a:ext>
              </a:extLst>
            </p:cNvPr>
            <p:cNvSpPr/>
            <p:nvPr/>
          </p:nvSpPr>
          <p:spPr>
            <a:xfrm>
              <a:off x="5828903" y="5493589"/>
              <a:ext cx="224421"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0433FF"/>
                  </a:solidFill>
                </a:defRPr>
              </a:lvl1pPr>
            </a:lstStyle>
            <a:p>
              <a:r>
                <a:rPr sz="2109" dirty="0">
                  <a:solidFill>
                    <a:srgbClr val="EC1CD3"/>
                  </a:solidFill>
                </a:rPr>
                <a:t>B</a:t>
              </a:r>
            </a:p>
          </p:txBody>
        </p:sp>
        <p:sp>
          <p:nvSpPr>
            <p:cNvPr id="25" name="D">
              <a:extLst>
                <a:ext uri="{FF2B5EF4-FFF2-40B4-BE49-F238E27FC236}">
                  <a16:creationId xmlns:a16="http://schemas.microsoft.com/office/drawing/2014/main" id="{6B52F7D8-A7E6-1540-89C4-FB9831EE4E4A}"/>
                </a:ext>
              </a:extLst>
            </p:cNvPr>
            <p:cNvSpPr/>
            <p:nvPr/>
          </p:nvSpPr>
          <p:spPr>
            <a:xfrm>
              <a:off x="6157536" y="5105245"/>
              <a:ext cx="242054"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000" b="1">
                  <a:solidFill>
                    <a:srgbClr val="AA7942"/>
                  </a:solidFill>
                </a:defRPr>
              </a:lvl1pPr>
            </a:lstStyle>
            <a:p>
              <a:r>
                <a:rPr sz="2109" dirty="0">
                  <a:solidFill>
                    <a:schemeClr val="accent4">
                      <a:lumMod val="60000"/>
                      <a:lumOff val="40000"/>
                    </a:schemeClr>
                  </a:solidFill>
                </a:rPr>
                <a:t>D</a:t>
              </a:r>
            </a:p>
          </p:txBody>
        </p:sp>
      </p:grpSp>
      <p:graphicFrame>
        <p:nvGraphicFramePr>
          <p:cNvPr id="27" name="Tabelle">
            <a:extLst>
              <a:ext uri="{FF2B5EF4-FFF2-40B4-BE49-F238E27FC236}">
                <a16:creationId xmlns:a16="http://schemas.microsoft.com/office/drawing/2014/main" id="{6BEBBCFF-A33F-374A-867E-618B402E8C42}"/>
              </a:ext>
            </a:extLst>
          </p:cNvPr>
          <p:cNvGraphicFramePr/>
          <p:nvPr>
            <p:extLst>
              <p:ext uri="{D42A27DB-BD31-4B8C-83A1-F6EECF244321}">
                <p14:modId xmlns:p14="http://schemas.microsoft.com/office/powerpoint/2010/main" val="1025620277"/>
              </p:ext>
            </p:extLst>
          </p:nvPr>
        </p:nvGraphicFramePr>
        <p:xfrm>
          <a:off x="7497816" y="1106520"/>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A</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0433FF"/>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C</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AA7942"/>
                          </a:solidFill>
                          <a:latin typeface="+mn-lt"/>
                          <a:ea typeface="+mn-ea"/>
                          <a:cs typeface="+mn-cs"/>
                        </a:rPr>
                        <a:t>D</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dirty="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dirty="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dirty="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
        <p:nvSpPr>
          <p:cNvPr id="32" name="Textfeld 31">
            <a:extLst>
              <a:ext uri="{FF2B5EF4-FFF2-40B4-BE49-F238E27FC236}">
                <a16:creationId xmlns:a16="http://schemas.microsoft.com/office/drawing/2014/main" id="{730F7FFA-5AB9-3A45-A388-D854622C0350}"/>
              </a:ext>
            </a:extLst>
          </p:cNvPr>
          <p:cNvSpPr txBox="1"/>
          <p:nvPr/>
        </p:nvSpPr>
        <p:spPr>
          <a:xfrm>
            <a:off x="2952337" y="5606787"/>
            <a:ext cx="4262681" cy="646331"/>
          </a:xfrm>
          <a:prstGeom prst="rect">
            <a:avLst/>
          </a:prstGeom>
          <a:solidFill>
            <a:srgbClr val="FFC000"/>
          </a:solidFill>
        </p:spPr>
        <p:txBody>
          <a:bodyPr wrap="square" rtlCol="0">
            <a:spAutoFit/>
          </a:bodyPr>
          <a:lstStyle/>
          <a:p>
            <a:r>
              <a:rPr lang="de-DE" dirty="0"/>
              <a:t>Schließe den </a:t>
            </a:r>
            <a:r>
              <a:rPr lang="de-DE" dirty="0" err="1"/>
              <a:t>Steppertreiber</a:t>
            </a:r>
            <a:r>
              <a:rPr lang="de-DE" dirty="0"/>
              <a:t> und den Motor an die bisherige </a:t>
            </a:r>
            <a:r>
              <a:rPr lang="de-DE" dirty="0" err="1"/>
              <a:t>Arduinoschaltung</a:t>
            </a:r>
            <a:r>
              <a:rPr lang="de-DE" dirty="0"/>
              <a:t> an.</a:t>
            </a:r>
          </a:p>
        </p:txBody>
      </p:sp>
      <p:sp>
        <p:nvSpPr>
          <p:cNvPr id="33" name="Oval 32">
            <a:extLst>
              <a:ext uri="{FF2B5EF4-FFF2-40B4-BE49-F238E27FC236}">
                <a16:creationId xmlns:a16="http://schemas.microsoft.com/office/drawing/2014/main" id="{3BF20B3A-3881-D249-9F1B-AE192B5421D2}"/>
              </a:ext>
            </a:extLst>
          </p:cNvPr>
          <p:cNvSpPr/>
          <p:nvPr/>
        </p:nvSpPr>
        <p:spPr>
          <a:xfrm>
            <a:off x="2509431" y="560974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graphicFrame>
        <p:nvGraphicFramePr>
          <p:cNvPr id="34" name="Tabelle">
            <a:extLst>
              <a:ext uri="{FF2B5EF4-FFF2-40B4-BE49-F238E27FC236}">
                <a16:creationId xmlns:a16="http://schemas.microsoft.com/office/drawing/2014/main" id="{A81D3A02-4FCE-D844-928F-4A622E675C6C}"/>
              </a:ext>
            </a:extLst>
          </p:cNvPr>
          <p:cNvGraphicFramePr/>
          <p:nvPr>
            <p:extLst>
              <p:ext uri="{D42A27DB-BD31-4B8C-83A1-F6EECF244321}">
                <p14:modId xmlns:p14="http://schemas.microsoft.com/office/powerpoint/2010/main" val="2700071246"/>
              </p:ext>
            </p:extLst>
          </p:nvPr>
        </p:nvGraphicFramePr>
        <p:xfrm>
          <a:off x="9832874" y="1106520"/>
          <a:ext cx="2232420" cy="2678904"/>
        </p:xfrm>
        <a:graphic>
          <a:graphicData uri="http://schemas.openxmlformats.org/drawingml/2006/table">
            <a:tbl>
              <a:tblPr/>
              <a:tblGrid>
                <a:gridCol w="446484">
                  <a:extLst>
                    <a:ext uri="{9D8B030D-6E8A-4147-A177-3AD203B41FA5}">
                      <a16:colId xmlns:a16="http://schemas.microsoft.com/office/drawing/2014/main" val="20000"/>
                    </a:ext>
                  </a:extLst>
                </a:gridCol>
                <a:gridCol w="446484">
                  <a:extLst>
                    <a:ext uri="{9D8B030D-6E8A-4147-A177-3AD203B41FA5}">
                      <a16:colId xmlns:a16="http://schemas.microsoft.com/office/drawing/2014/main" val="20001"/>
                    </a:ext>
                  </a:extLst>
                </a:gridCol>
                <a:gridCol w="446484">
                  <a:extLst>
                    <a:ext uri="{9D8B030D-6E8A-4147-A177-3AD203B41FA5}">
                      <a16:colId xmlns:a16="http://schemas.microsoft.com/office/drawing/2014/main" val="20002"/>
                    </a:ext>
                  </a:extLst>
                </a:gridCol>
                <a:gridCol w="446484">
                  <a:extLst>
                    <a:ext uri="{9D8B030D-6E8A-4147-A177-3AD203B41FA5}">
                      <a16:colId xmlns:a16="http://schemas.microsoft.com/office/drawing/2014/main" val="20003"/>
                    </a:ext>
                  </a:extLst>
                </a:gridCol>
                <a:gridCol w="446484">
                  <a:extLst>
                    <a:ext uri="{9D8B030D-6E8A-4147-A177-3AD203B41FA5}">
                      <a16:colId xmlns:a16="http://schemas.microsoft.com/office/drawing/2014/main" val="20004"/>
                    </a:ext>
                  </a:extLst>
                </a:gridCol>
              </a:tblGrid>
              <a:tr h="446484">
                <a:tc>
                  <a:txBody>
                    <a:bodyPr/>
                    <a:lstStyle/>
                    <a:p>
                      <a:pPr algn="ctr" defTabSz="914400">
                        <a:tabLst>
                          <a:tab pos="914400" algn="l"/>
                        </a:tabLst>
                        <a:defRPr sz="3400">
                          <a:latin typeface="+mn-lt"/>
                          <a:ea typeface="+mn-ea"/>
                          <a:cs typeface="+mn-cs"/>
                        </a:defRPr>
                      </a:pPr>
                      <a:endParaRPr sz="2400" dirty="0"/>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0433FF"/>
                          </a:solidFill>
                          <a:latin typeface="+mn-lt"/>
                          <a:ea typeface="+mn-ea"/>
                          <a:cs typeface="+mn-cs"/>
                        </a:rPr>
                        <a:t>C</a:t>
                      </a:r>
                      <a:endParaRPr sz="2400" b="1" dirty="0">
                        <a:solidFill>
                          <a:srgbClr val="0433FF"/>
                        </a:solidFill>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EC1CD3"/>
                          </a:solidFill>
                          <a:latin typeface="+mn-lt"/>
                          <a:ea typeface="+mn-ea"/>
                          <a:cs typeface="+mn-cs"/>
                        </a:rPr>
                        <a:t>B</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ED966"/>
                          </a:solidFill>
                          <a:latin typeface="+mn-lt"/>
                          <a:ea typeface="+mn-ea"/>
                          <a:cs typeface="+mn-cs"/>
                        </a:rPr>
                        <a:t>D</a:t>
                      </a:r>
                      <a:endParaRPr sz="2400" b="1" dirty="0">
                        <a:solidFill>
                          <a:srgbClr val="FED966"/>
                        </a:solidFill>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AA7942"/>
                          </a:solidFill>
                          <a:latin typeface="+mn-lt"/>
                          <a:ea typeface="+mn-ea"/>
                          <a:cs typeface="+mn-cs"/>
                        </a:rPr>
                        <a:t>A</a:t>
                      </a:r>
                      <a:endParaRPr sz="2400" b="1" dirty="0">
                        <a:solidFill>
                          <a:srgbClr val="AA7942"/>
                        </a:solidFill>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0"/>
                  </a:ext>
                </a:extLst>
              </a:tr>
              <a:tr h="446484">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1"/>
                  </a:ext>
                </a:extLst>
              </a:tr>
              <a:tr h="446484">
                <a:tc>
                  <a:txBody>
                    <a:bodyPr/>
                    <a:lstStyle/>
                    <a:p>
                      <a:pPr algn="ctr" defTabSz="914400">
                        <a:tabLst>
                          <a:tab pos="914400" algn="l"/>
                        </a:tabLst>
                        <a:defRPr sz="1800"/>
                      </a:pPr>
                      <a:r>
                        <a:rPr sz="2000" dirty="0">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2"/>
                  </a:ext>
                </a:extLst>
              </a:tr>
              <a:tr h="446484">
                <a:tc>
                  <a:txBody>
                    <a:bodyPr/>
                    <a:lstStyle/>
                    <a:p>
                      <a:pPr algn="ctr" defTabSz="914400">
                        <a:tabLst>
                          <a:tab pos="914400" algn="l"/>
                        </a:tabLst>
                        <a:defRPr sz="1800"/>
                      </a:pPr>
                      <a:r>
                        <a:rPr sz="2000" dirty="0">
                          <a:latin typeface="+mn-lt"/>
                          <a:ea typeface="+mn-ea"/>
                          <a:cs typeface="+mn-cs"/>
                        </a:rPr>
                        <a:t>2</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3"/>
                  </a:ext>
                </a:extLst>
              </a:tr>
              <a:tr h="446484">
                <a:tc>
                  <a:txBody>
                    <a:bodyPr/>
                    <a:lstStyle/>
                    <a:p>
                      <a:pPr algn="ctr" defTabSz="914400">
                        <a:tabLst>
                          <a:tab pos="914400" algn="l"/>
                        </a:tabLst>
                        <a:defRPr sz="1800"/>
                      </a:pPr>
                      <a:r>
                        <a:rPr sz="2000" dirty="0">
                          <a:latin typeface="+mn-lt"/>
                          <a:ea typeface="+mn-ea"/>
                          <a:cs typeface="+mn-cs"/>
                        </a:rPr>
                        <a:t>3</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a:latin typeface="+mn-lt"/>
                          <a:ea typeface="+mn-ea"/>
                          <a:cs typeface="+mn-cs"/>
                        </a:rPr>
                        <a:t>0</a:t>
                      </a:r>
                      <a:endParaRPr sz="2400" dirty="0">
                        <a:latin typeface="+mn-lt"/>
                        <a:ea typeface="+mn-ea"/>
                        <a:cs typeface="+mn-cs"/>
                      </a:endParaRP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4"/>
                  </a:ext>
                </a:extLst>
              </a:tr>
              <a:tr h="446484">
                <a:tc>
                  <a:txBody>
                    <a:bodyPr/>
                    <a:lstStyle/>
                    <a:p>
                      <a:pPr algn="ctr" defTabSz="914400">
                        <a:tabLst>
                          <a:tab pos="914400" algn="l"/>
                        </a:tabLst>
                        <a:defRPr sz="1800"/>
                      </a:pPr>
                      <a:r>
                        <a:rPr sz="2000" dirty="0">
                          <a:latin typeface="+mn-lt"/>
                          <a:ea typeface="+mn-ea"/>
                          <a:cs typeface="+mn-cs"/>
                        </a:rPr>
                        <a:t>4</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dirty="0">
                          <a:latin typeface="+mn-lt"/>
                          <a:ea typeface="+mn-ea"/>
                          <a:cs typeface="+mn-cs"/>
                        </a:rPr>
                        <a:t>0</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tc>
                  <a:txBody>
                    <a:bodyPr/>
                    <a:lstStyle/>
                    <a:p>
                      <a:pPr algn="ctr" defTabSz="914400">
                        <a:tabLst>
                          <a:tab pos="914400" algn="l"/>
                        </a:tabLst>
                        <a:defRPr sz="1800"/>
                      </a:pPr>
                      <a:r>
                        <a:rPr lang="de-DE" sz="2400" b="1" dirty="0">
                          <a:solidFill>
                            <a:srgbClr val="FF2600"/>
                          </a:solidFill>
                          <a:latin typeface="+mn-lt"/>
                          <a:ea typeface="+mn-ea"/>
                          <a:cs typeface="+mn-cs"/>
                        </a:rPr>
                        <a:t>1</a:t>
                      </a:r>
                    </a:p>
                  </a:txBody>
                  <a:tcPr marL="35719" marR="35719" marT="35719" marB="35719" anchor="ctr" horzOverflow="overflow">
                    <a:lnL w="50800">
                      <a:solidFill>
                        <a:srgbClr val="000000"/>
                      </a:solidFill>
                      <a:miter lim="400000"/>
                    </a:lnL>
                    <a:lnR w="50800">
                      <a:solidFill>
                        <a:srgbClr val="000000"/>
                      </a:solidFill>
                      <a:miter lim="400000"/>
                    </a:lnR>
                    <a:lnT w="50800">
                      <a:solidFill>
                        <a:srgbClr val="000000"/>
                      </a:solidFill>
                      <a:miter lim="400000"/>
                    </a:lnT>
                    <a:lnB w="50800">
                      <a:solidFill>
                        <a:srgbClr val="000000"/>
                      </a:solidFill>
                      <a:miter lim="400000"/>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339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E6C524-2F3D-7BAE-AC18-27B78F4481FC}"/>
              </a:ext>
            </a:extLst>
          </p:cNvPr>
          <p:cNvSpPr>
            <a:spLocks noGrp="1"/>
          </p:cNvSpPr>
          <p:nvPr>
            <p:ph type="title"/>
          </p:nvPr>
        </p:nvSpPr>
        <p:spPr/>
        <p:txBody>
          <a:bodyPr/>
          <a:lstStyle/>
          <a:p>
            <a:r>
              <a:rPr lang="de-DE" dirty="0"/>
              <a:t>Anschlüsse Schrittmotortreiber</a:t>
            </a:r>
          </a:p>
        </p:txBody>
      </p:sp>
      <p:pic>
        <p:nvPicPr>
          <p:cNvPr id="5" name="Grafik 4" descr="Ein Bild, das Text, Elektronik enthält.&#10;&#10;Automatisch generierte Beschreibung">
            <a:extLst>
              <a:ext uri="{FF2B5EF4-FFF2-40B4-BE49-F238E27FC236}">
                <a16:creationId xmlns:a16="http://schemas.microsoft.com/office/drawing/2014/main" id="{07CA6FD4-DB91-9917-91B8-37698F24A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354434">
            <a:off x="5634131" y="460405"/>
            <a:ext cx="3521167" cy="6858000"/>
          </a:xfrm>
          <a:prstGeom prst="rect">
            <a:avLst/>
          </a:prstGeom>
        </p:spPr>
      </p:pic>
      <p:sp>
        <p:nvSpPr>
          <p:cNvPr id="6" name="Rechteck 5">
            <a:extLst>
              <a:ext uri="{FF2B5EF4-FFF2-40B4-BE49-F238E27FC236}">
                <a16:creationId xmlns:a16="http://schemas.microsoft.com/office/drawing/2014/main" id="{F8612D1F-5828-485C-8780-90C01CD8790F}"/>
              </a:ext>
            </a:extLst>
          </p:cNvPr>
          <p:cNvSpPr/>
          <p:nvPr/>
        </p:nvSpPr>
        <p:spPr>
          <a:xfrm>
            <a:off x="2723619" y="1179234"/>
            <a:ext cx="6844443" cy="646331"/>
          </a:xfrm>
          <a:prstGeom prst="rect">
            <a:avLst/>
          </a:prstGeom>
          <a:solidFill>
            <a:srgbClr val="B6E4F4"/>
          </a:solidFill>
        </p:spPr>
        <p:txBody>
          <a:bodyPr wrap="square">
            <a:spAutoFit/>
          </a:bodyPr>
          <a:lstStyle/>
          <a:p>
            <a:r>
              <a:rPr lang="de-DE" dirty="0"/>
              <a:t>Der Treiber für den Schrittmotor ist bereits mit den PINs 13,12,11,10 durch von unten angelötete Kabel verbunden.</a:t>
            </a:r>
          </a:p>
        </p:txBody>
      </p:sp>
      <p:pic>
        <p:nvPicPr>
          <p:cNvPr id="7" name="Grafik 6" descr="Glühbirne Elektrisches Licht · Kostenlose Vektorgrafik auf ...">
            <a:extLst>
              <a:ext uri="{FF2B5EF4-FFF2-40B4-BE49-F238E27FC236}">
                <a16:creationId xmlns:a16="http://schemas.microsoft.com/office/drawing/2014/main" id="{22CC35AD-6D25-778A-D7D0-B779F8C4ABD1}"/>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27689" y="932364"/>
            <a:ext cx="1248214" cy="1170200"/>
          </a:xfrm>
          <a:prstGeom prst="rect">
            <a:avLst/>
          </a:prstGeom>
        </p:spPr>
      </p:pic>
      <p:cxnSp>
        <p:nvCxnSpPr>
          <p:cNvPr id="8" name="Gerade Verbindung mit Pfeil 7">
            <a:extLst>
              <a:ext uri="{FF2B5EF4-FFF2-40B4-BE49-F238E27FC236}">
                <a16:creationId xmlns:a16="http://schemas.microsoft.com/office/drawing/2014/main" id="{98F94A36-FB25-A2CB-E580-EBAF4E221B61}"/>
              </a:ext>
            </a:extLst>
          </p:cNvPr>
          <p:cNvCxnSpPr>
            <a:cxnSpLocks/>
          </p:cNvCxnSpPr>
          <p:nvPr/>
        </p:nvCxnSpPr>
        <p:spPr>
          <a:xfrm flipH="1">
            <a:off x="5973375" y="1496522"/>
            <a:ext cx="2493643" cy="137004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C1642A30-38EC-1137-5738-07760AF907C7}"/>
              </a:ext>
            </a:extLst>
          </p:cNvPr>
          <p:cNvCxnSpPr>
            <a:cxnSpLocks/>
          </p:cNvCxnSpPr>
          <p:nvPr/>
        </p:nvCxnSpPr>
        <p:spPr>
          <a:xfrm>
            <a:off x="8589643" y="1517464"/>
            <a:ext cx="1269974" cy="280127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BCA193EF-16A3-F3EC-3958-1AE186877C89}"/>
              </a:ext>
            </a:extLst>
          </p:cNvPr>
          <p:cNvSpPr/>
          <p:nvPr/>
        </p:nvSpPr>
        <p:spPr>
          <a:xfrm>
            <a:off x="6145840" y="5889764"/>
            <a:ext cx="4651801" cy="369332"/>
          </a:xfrm>
          <a:prstGeom prst="rect">
            <a:avLst/>
          </a:prstGeom>
          <a:solidFill>
            <a:srgbClr val="B6E4F4"/>
          </a:solidFill>
        </p:spPr>
        <p:txBody>
          <a:bodyPr wrap="square">
            <a:spAutoFit/>
          </a:bodyPr>
          <a:lstStyle/>
          <a:p>
            <a:r>
              <a:rPr lang="de-DE" dirty="0"/>
              <a:t>Ebenso sind </a:t>
            </a:r>
            <a:r>
              <a:rPr lang="de-DE" dirty="0" err="1"/>
              <a:t>Vcc</a:t>
            </a:r>
            <a:r>
              <a:rPr lang="de-DE" dirty="0"/>
              <a:t> und GND bereits verbunden </a:t>
            </a:r>
          </a:p>
        </p:txBody>
      </p:sp>
      <p:cxnSp>
        <p:nvCxnSpPr>
          <p:cNvPr id="14" name="Gerade Verbindung mit Pfeil 13">
            <a:extLst>
              <a:ext uri="{FF2B5EF4-FFF2-40B4-BE49-F238E27FC236}">
                <a16:creationId xmlns:a16="http://schemas.microsoft.com/office/drawing/2014/main" id="{7BA30B9D-F518-C13A-9663-C4F347C04E19}"/>
              </a:ext>
            </a:extLst>
          </p:cNvPr>
          <p:cNvCxnSpPr>
            <a:cxnSpLocks/>
          </p:cNvCxnSpPr>
          <p:nvPr/>
        </p:nvCxnSpPr>
        <p:spPr>
          <a:xfrm flipV="1">
            <a:off x="8030817" y="5208104"/>
            <a:ext cx="1669774" cy="594098"/>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3CE775F7-6E7A-3CBD-9001-1DC5174DC862}"/>
              </a:ext>
            </a:extLst>
          </p:cNvPr>
          <p:cNvCxnSpPr>
            <a:cxnSpLocks/>
          </p:cNvCxnSpPr>
          <p:nvPr/>
        </p:nvCxnSpPr>
        <p:spPr>
          <a:xfrm flipH="1" flipV="1">
            <a:off x="6281530" y="5361478"/>
            <a:ext cx="1513765" cy="48450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18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D9CF03B-6676-514A-13EE-C1C80746F045}"/>
              </a:ext>
            </a:extLst>
          </p:cNvPr>
          <p:cNvSpPr>
            <a:spLocks noGrp="1"/>
          </p:cNvSpPr>
          <p:nvPr>
            <p:ph type="title"/>
          </p:nvPr>
        </p:nvSpPr>
        <p:spPr/>
        <p:txBody>
          <a:bodyPr/>
          <a:lstStyle/>
          <a:p>
            <a:r>
              <a:rPr lang="de-DE" dirty="0"/>
              <a:t>Konfiguration Schrittmotor (Stepper)</a:t>
            </a:r>
          </a:p>
        </p:txBody>
      </p:sp>
      <p:pic>
        <p:nvPicPr>
          <p:cNvPr id="4" name="Grafik 3">
            <a:extLst>
              <a:ext uri="{FF2B5EF4-FFF2-40B4-BE49-F238E27FC236}">
                <a16:creationId xmlns:a16="http://schemas.microsoft.com/office/drawing/2014/main" id="{C53F0394-37B5-F9C5-6B92-1354A2FE00DD}"/>
              </a:ext>
            </a:extLst>
          </p:cNvPr>
          <p:cNvPicPr>
            <a:picLocks noChangeAspect="1"/>
          </p:cNvPicPr>
          <p:nvPr/>
        </p:nvPicPr>
        <p:blipFill>
          <a:blip r:embed="rId2"/>
          <a:stretch>
            <a:fillRect/>
          </a:stretch>
        </p:blipFill>
        <p:spPr>
          <a:xfrm>
            <a:off x="220392" y="1246627"/>
            <a:ext cx="5284520" cy="4364746"/>
          </a:xfrm>
          <a:prstGeom prst="rect">
            <a:avLst/>
          </a:prstGeom>
        </p:spPr>
      </p:pic>
      <p:sp>
        <p:nvSpPr>
          <p:cNvPr id="5" name="Textfeld 4">
            <a:extLst>
              <a:ext uri="{FF2B5EF4-FFF2-40B4-BE49-F238E27FC236}">
                <a16:creationId xmlns:a16="http://schemas.microsoft.com/office/drawing/2014/main" id="{364018ED-1A3C-3FAE-D005-AC9B851D0582}"/>
              </a:ext>
            </a:extLst>
          </p:cNvPr>
          <p:cNvSpPr txBox="1"/>
          <p:nvPr/>
        </p:nvSpPr>
        <p:spPr>
          <a:xfrm>
            <a:off x="6862779" y="1009840"/>
            <a:ext cx="4892217" cy="1477328"/>
          </a:xfrm>
          <a:prstGeom prst="rect">
            <a:avLst/>
          </a:prstGeom>
          <a:solidFill>
            <a:srgbClr val="FFC000"/>
          </a:solidFill>
        </p:spPr>
        <p:txBody>
          <a:bodyPr wrap="square" rtlCol="0">
            <a:spAutoFit/>
          </a:bodyPr>
          <a:lstStyle/>
          <a:p>
            <a:r>
              <a:rPr lang="de-DE" dirty="0"/>
              <a:t>Ziehe in der Roboterkonfiguration aus dem Bereich „Aktion“ den Anschlussblock für den Schrittmotor zum Arduino.</a:t>
            </a:r>
          </a:p>
          <a:p>
            <a:r>
              <a:rPr lang="de-DE" dirty="0"/>
              <a:t>Verändere, wie im Bild zu sehen, die PINs in 13, 12, 11, 10.</a:t>
            </a:r>
          </a:p>
        </p:txBody>
      </p:sp>
      <p:sp>
        <p:nvSpPr>
          <p:cNvPr id="6" name="Oval 5">
            <a:extLst>
              <a:ext uri="{FF2B5EF4-FFF2-40B4-BE49-F238E27FC236}">
                <a16:creationId xmlns:a16="http://schemas.microsoft.com/office/drawing/2014/main" id="{BF60A7EE-1A47-01E6-DDD4-E6C2940DA7C7}"/>
              </a:ext>
            </a:extLst>
          </p:cNvPr>
          <p:cNvSpPr/>
          <p:nvPr/>
        </p:nvSpPr>
        <p:spPr>
          <a:xfrm>
            <a:off x="6342607" y="1009840"/>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cxnSp>
        <p:nvCxnSpPr>
          <p:cNvPr id="7" name="Gerade Verbindung mit Pfeil 6">
            <a:extLst>
              <a:ext uri="{FF2B5EF4-FFF2-40B4-BE49-F238E27FC236}">
                <a16:creationId xmlns:a16="http://schemas.microsoft.com/office/drawing/2014/main" id="{DE2A79A9-322A-6A26-1035-2D46DB403BF1}"/>
              </a:ext>
            </a:extLst>
          </p:cNvPr>
          <p:cNvCxnSpPr>
            <a:cxnSpLocks/>
          </p:cNvCxnSpPr>
          <p:nvPr/>
        </p:nvCxnSpPr>
        <p:spPr>
          <a:xfrm flipH="1">
            <a:off x="5504912" y="2027104"/>
            <a:ext cx="1357868" cy="0"/>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97420C67-8501-01E5-70BA-06A4F1F63125}"/>
              </a:ext>
            </a:extLst>
          </p:cNvPr>
          <p:cNvSpPr txBox="1"/>
          <p:nvPr/>
        </p:nvSpPr>
        <p:spPr>
          <a:xfrm>
            <a:off x="6862780" y="2893505"/>
            <a:ext cx="4892218" cy="1200329"/>
          </a:xfrm>
          <a:prstGeom prst="rect">
            <a:avLst/>
          </a:prstGeom>
          <a:solidFill>
            <a:srgbClr val="FFC000"/>
          </a:solidFill>
        </p:spPr>
        <p:txBody>
          <a:bodyPr wrap="square" rtlCol="0">
            <a:spAutoFit/>
          </a:bodyPr>
          <a:lstStyle/>
          <a:p>
            <a:r>
              <a:rPr lang="de-DE" dirty="0"/>
              <a:t>Baue die rote LED wieder ab (und alle Kabelverbindungen dazu).</a:t>
            </a:r>
          </a:p>
          <a:p>
            <a:r>
              <a:rPr lang="de-DE" dirty="0"/>
              <a:t>Lösche den Block „</a:t>
            </a:r>
            <a:r>
              <a:rPr lang="de-DE" dirty="0" err="1"/>
              <a:t>L_rot</a:t>
            </a:r>
            <a:r>
              <a:rPr lang="de-DE" dirty="0"/>
              <a:t>“. </a:t>
            </a:r>
            <a:br>
              <a:rPr lang="de-DE" dirty="0"/>
            </a:br>
            <a:r>
              <a:rPr lang="de-DE" dirty="0"/>
              <a:t>(rechter Mausklick -&gt; „Block löschen“)</a:t>
            </a:r>
          </a:p>
        </p:txBody>
      </p:sp>
      <p:sp>
        <p:nvSpPr>
          <p:cNvPr id="11" name="Oval 10">
            <a:extLst>
              <a:ext uri="{FF2B5EF4-FFF2-40B4-BE49-F238E27FC236}">
                <a16:creationId xmlns:a16="http://schemas.microsoft.com/office/drawing/2014/main" id="{071D30FB-B155-D04C-E9AF-6032A69606C0}"/>
              </a:ext>
            </a:extLst>
          </p:cNvPr>
          <p:cNvSpPr/>
          <p:nvPr/>
        </p:nvSpPr>
        <p:spPr>
          <a:xfrm>
            <a:off x="6342607" y="289350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Tree>
    <p:extLst>
      <p:ext uri="{BB962C8B-B14F-4D97-AF65-F5344CB8AC3E}">
        <p14:creationId xmlns:p14="http://schemas.microsoft.com/office/powerpoint/2010/main" val="1077641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D9CF03B-6676-514A-13EE-C1C80746F045}"/>
              </a:ext>
            </a:extLst>
          </p:cNvPr>
          <p:cNvSpPr>
            <a:spLocks noGrp="1"/>
          </p:cNvSpPr>
          <p:nvPr>
            <p:ph type="title"/>
          </p:nvPr>
        </p:nvSpPr>
        <p:spPr/>
        <p:txBody>
          <a:bodyPr/>
          <a:lstStyle/>
          <a:p>
            <a:r>
              <a:rPr lang="de-DE" dirty="0"/>
              <a:t>Programmierung: Der Schrittmotor im Vorwärtsgang</a:t>
            </a:r>
          </a:p>
        </p:txBody>
      </p:sp>
      <p:sp>
        <p:nvSpPr>
          <p:cNvPr id="5" name="Textfeld 4">
            <a:extLst>
              <a:ext uri="{FF2B5EF4-FFF2-40B4-BE49-F238E27FC236}">
                <a16:creationId xmlns:a16="http://schemas.microsoft.com/office/drawing/2014/main" id="{364018ED-1A3C-3FAE-D005-AC9B851D0582}"/>
              </a:ext>
            </a:extLst>
          </p:cNvPr>
          <p:cNvSpPr txBox="1"/>
          <p:nvPr/>
        </p:nvSpPr>
        <p:spPr>
          <a:xfrm>
            <a:off x="869604" y="866081"/>
            <a:ext cx="4682898" cy="830997"/>
          </a:xfrm>
          <a:prstGeom prst="rect">
            <a:avLst/>
          </a:prstGeom>
          <a:solidFill>
            <a:srgbClr val="FFC000"/>
          </a:solidFill>
        </p:spPr>
        <p:txBody>
          <a:bodyPr wrap="square" rtlCol="0">
            <a:spAutoFit/>
          </a:bodyPr>
          <a:lstStyle/>
          <a:p>
            <a:r>
              <a:rPr lang="de-DE" sz="1600" dirty="0"/>
              <a:t>Um auf die Schrittmotorbefehle zugreifen zu können, musst du aus dem </a:t>
            </a:r>
            <a:r>
              <a:rPr lang="de-DE" sz="1600" b="1" dirty="0"/>
              <a:t>Anfängermodus</a:t>
            </a:r>
            <a:r>
              <a:rPr lang="de-DE" sz="1600" dirty="0"/>
              <a:t> in den </a:t>
            </a:r>
            <a:r>
              <a:rPr lang="de-DE" sz="1600" b="1" dirty="0"/>
              <a:t>Expertenmodus</a:t>
            </a:r>
            <a:r>
              <a:rPr lang="de-DE" sz="1600" dirty="0"/>
              <a:t> umschalten.</a:t>
            </a:r>
          </a:p>
        </p:txBody>
      </p:sp>
      <p:sp>
        <p:nvSpPr>
          <p:cNvPr id="6" name="Oval 5">
            <a:extLst>
              <a:ext uri="{FF2B5EF4-FFF2-40B4-BE49-F238E27FC236}">
                <a16:creationId xmlns:a16="http://schemas.microsoft.com/office/drawing/2014/main" id="{BF60A7EE-1A47-01E6-DDD4-E6C2940DA7C7}"/>
              </a:ext>
            </a:extLst>
          </p:cNvPr>
          <p:cNvSpPr/>
          <p:nvPr/>
        </p:nvSpPr>
        <p:spPr>
          <a:xfrm>
            <a:off x="349431" y="86608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pic>
        <p:nvPicPr>
          <p:cNvPr id="2" name="Grafik 1">
            <a:extLst>
              <a:ext uri="{FF2B5EF4-FFF2-40B4-BE49-F238E27FC236}">
                <a16:creationId xmlns:a16="http://schemas.microsoft.com/office/drawing/2014/main" id="{1999F097-B546-8D8B-BC46-FC00F864EFB9}"/>
              </a:ext>
            </a:extLst>
          </p:cNvPr>
          <p:cNvPicPr>
            <a:picLocks noChangeAspect="1"/>
          </p:cNvPicPr>
          <p:nvPr/>
        </p:nvPicPr>
        <p:blipFill>
          <a:blip r:embed="rId2"/>
          <a:stretch>
            <a:fillRect/>
          </a:stretch>
        </p:blipFill>
        <p:spPr>
          <a:xfrm>
            <a:off x="869603" y="2308339"/>
            <a:ext cx="4682897" cy="3438076"/>
          </a:xfrm>
          <a:prstGeom prst="rect">
            <a:avLst/>
          </a:prstGeom>
        </p:spPr>
      </p:pic>
      <p:cxnSp>
        <p:nvCxnSpPr>
          <p:cNvPr id="8" name="Gerade Verbindung mit Pfeil 7">
            <a:extLst>
              <a:ext uri="{FF2B5EF4-FFF2-40B4-BE49-F238E27FC236}">
                <a16:creationId xmlns:a16="http://schemas.microsoft.com/office/drawing/2014/main" id="{C8DD783A-8DD7-4683-FD73-DA99F7B1DAA4}"/>
              </a:ext>
            </a:extLst>
          </p:cNvPr>
          <p:cNvCxnSpPr>
            <a:cxnSpLocks/>
          </p:cNvCxnSpPr>
          <p:nvPr/>
        </p:nvCxnSpPr>
        <p:spPr>
          <a:xfrm>
            <a:off x="1817783" y="1789411"/>
            <a:ext cx="0" cy="1273278"/>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E1F7FE7-2B15-8E0C-0C80-23C8EFBAF351}"/>
              </a:ext>
            </a:extLst>
          </p:cNvPr>
          <p:cNvSpPr txBox="1"/>
          <p:nvPr/>
        </p:nvSpPr>
        <p:spPr>
          <a:xfrm>
            <a:off x="6639497" y="866081"/>
            <a:ext cx="5324819" cy="584775"/>
          </a:xfrm>
          <a:prstGeom prst="rect">
            <a:avLst/>
          </a:prstGeom>
          <a:solidFill>
            <a:srgbClr val="FFC000"/>
          </a:solidFill>
        </p:spPr>
        <p:txBody>
          <a:bodyPr wrap="square" rtlCol="0">
            <a:spAutoFit/>
          </a:bodyPr>
          <a:lstStyle/>
          <a:p>
            <a:r>
              <a:rPr lang="de-DE" sz="1600" dirty="0"/>
              <a:t>Entferne die bisherige Programmierung für die rote LED an PIN 13 aus der wenn…mache-Entscheidung.</a:t>
            </a:r>
          </a:p>
        </p:txBody>
      </p:sp>
      <p:sp>
        <p:nvSpPr>
          <p:cNvPr id="12" name="Oval 11">
            <a:extLst>
              <a:ext uri="{FF2B5EF4-FFF2-40B4-BE49-F238E27FC236}">
                <a16:creationId xmlns:a16="http://schemas.microsoft.com/office/drawing/2014/main" id="{317B42FA-A395-80AF-A055-4F251C77AB0C}"/>
              </a:ext>
            </a:extLst>
          </p:cNvPr>
          <p:cNvSpPr/>
          <p:nvPr/>
        </p:nvSpPr>
        <p:spPr>
          <a:xfrm>
            <a:off x="6119325" y="86608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pic>
        <p:nvPicPr>
          <p:cNvPr id="14" name="Grafik 13">
            <a:extLst>
              <a:ext uri="{FF2B5EF4-FFF2-40B4-BE49-F238E27FC236}">
                <a16:creationId xmlns:a16="http://schemas.microsoft.com/office/drawing/2014/main" id="{2C91286B-5147-7057-9ACD-8A68657145BC}"/>
              </a:ext>
            </a:extLst>
          </p:cNvPr>
          <p:cNvPicPr>
            <a:picLocks noChangeAspect="1"/>
          </p:cNvPicPr>
          <p:nvPr/>
        </p:nvPicPr>
        <p:blipFill>
          <a:blip r:embed="rId3"/>
          <a:stretch>
            <a:fillRect/>
          </a:stretch>
        </p:blipFill>
        <p:spPr>
          <a:xfrm>
            <a:off x="6639500" y="3082657"/>
            <a:ext cx="4682897" cy="1876667"/>
          </a:xfrm>
          <a:prstGeom prst="rect">
            <a:avLst/>
          </a:prstGeom>
        </p:spPr>
      </p:pic>
      <p:sp>
        <p:nvSpPr>
          <p:cNvPr id="15" name="Textfeld 14">
            <a:extLst>
              <a:ext uri="{FF2B5EF4-FFF2-40B4-BE49-F238E27FC236}">
                <a16:creationId xmlns:a16="http://schemas.microsoft.com/office/drawing/2014/main" id="{6E3E932C-8151-1B7B-EFF4-B6134DF3113C}"/>
              </a:ext>
            </a:extLst>
          </p:cNvPr>
          <p:cNvSpPr txBox="1"/>
          <p:nvPr/>
        </p:nvSpPr>
        <p:spPr>
          <a:xfrm>
            <a:off x="6639496" y="1576237"/>
            <a:ext cx="5324815" cy="584775"/>
          </a:xfrm>
          <a:prstGeom prst="rect">
            <a:avLst/>
          </a:prstGeom>
          <a:solidFill>
            <a:srgbClr val="FFC000"/>
          </a:solidFill>
        </p:spPr>
        <p:txBody>
          <a:bodyPr wrap="square" rtlCol="0">
            <a:spAutoFit/>
          </a:bodyPr>
          <a:lstStyle/>
          <a:p>
            <a:r>
              <a:rPr lang="de-DE" sz="1600" dirty="0"/>
              <a:t>Füge den Schrittmotorblock in die Wenn-Abfrage des weißen Tasters ein und startet das Programm</a:t>
            </a:r>
          </a:p>
        </p:txBody>
      </p:sp>
      <p:sp>
        <p:nvSpPr>
          <p:cNvPr id="16" name="Oval 15">
            <a:extLst>
              <a:ext uri="{FF2B5EF4-FFF2-40B4-BE49-F238E27FC236}">
                <a16:creationId xmlns:a16="http://schemas.microsoft.com/office/drawing/2014/main" id="{B084E254-DA40-08EA-494F-D40CFB967967}"/>
              </a:ext>
            </a:extLst>
          </p:cNvPr>
          <p:cNvSpPr/>
          <p:nvPr/>
        </p:nvSpPr>
        <p:spPr>
          <a:xfrm>
            <a:off x="6119323" y="157623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7" name="Rechteck 16">
            <a:extLst>
              <a:ext uri="{FF2B5EF4-FFF2-40B4-BE49-F238E27FC236}">
                <a16:creationId xmlns:a16="http://schemas.microsoft.com/office/drawing/2014/main" id="{5B5A0206-A9C5-D2F2-8D7A-F9CDDF92556F}"/>
              </a:ext>
            </a:extLst>
          </p:cNvPr>
          <p:cNvSpPr/>
          <p:nvPr/>
        </p:nvSpPr>
        <p:spPr>
          <a:xfrm>
            <a:off x="6513741" y="5161639"/>
            <a:ext cx="5450576" cy="1169551"/>
          </a:xfrm>
          <a:prstGeom prst="rect">
            <a:avLst/>
          </a:prstGeom>
          <a:solidFill>
            <a:srgbClr val="B6E4F4"/>
          </a:solidFill>
        </p:spPr>
        <p:txBody>
          <a:bodyPr wrap="square">
            <a:spAutoFit/>
          </a:bodyPr>
          <a:lstStyle/>
          <a:p>
            <a:r>
              <a:rPr lang="de-DE" sz="1400" b="1" dirty="0"/>
              <a:t>„</a:t>
            </a:r>
            <a:r>
              <a:rPr lang="de-DE" sz="1400" b="1" dirty="0" err="1"/>
              <a:t>rpm</a:t>
            </a:r>
            <a:r>
              <a:rPr lang="de-DE" sz="1400" b="1" dirty="0"/>
              <a:t>“ </a:t>
            </a:r>
            <a:r>
              <a:rPr lang="de-DE" sz="1400" dirty="0"/>
              <a:t>(</a:t>
            </a:r>
            <a:r>
              <a:rPr lang="de-DE" sz="1400" dirty="0" err="1"/>
              <a:t>rounds</a:t>
            </a:r>
            <a:r>
              <a:rPr lang="de-DE" sz="1400" dirty="0"/>
              <a:t> per </a:t>
            </a:r>
            <a:r>
              <a:rPr lang="de-DE" sz="1400" dirty="0" err="1"/>
              <a:t>minute</a:t>
            </a:r>
            <a:r>
              <a:rPr lang="de-DE" sz="1400" dirty="0"/>
              <a:t>) gibt die Geschwindigkeit vor , möglich sind Werte bis max. 15.</a:t>
            </a:r>
          </a:p>
          <a:p>
            <a:r>
              <a:rPr lang="de-DE" sz="1400" b="1" dirty="0"/>
              <a:t>„Umdrehungen“</a:t>
            </a:r>
            <a:r>
              <a:rPr lang="de-DE" sz="1400" dirty="0"/>
              <a:t> gibt die Anzahl der Vollumdrehungen der Motorwelle an. Umstellbar auf Angabe „Grad“. Hier sind auch kleine Werte &lt; 1  möglich und oft sinnvoll. Darstellung mit Punkt, z.B. 0.1.</a:t>
            </a:r>
          </a:p>
        </p:txBody>
      </p:sp>
      <p:pic>
        <p:nvPicPr>
          <p:cNvPr id="18" name="Grafik 17" descr="Glühbirne Elektrisches Licht · Kostenlose Vektorgrafik auf ...">
            <a:extLst>
              <a:ext uri="{FF2B5EF4-FFF2-40B4-BE49-F238E27FC236}">
                <a16:creationId xmlns:a16="http://schemas.microsoft.com/office/drawing/2014/main" id="{4054CF45-4220-FB48-5532-63E5A7E36BA2}"/>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5822325" y="4959324"/>
            <a:ext cx="633993" cy="594368"/>
          </a:xfrm>
          <a:prstGeom prst="rect">
            <a:avLst/>
          </a:prstGeom>
        </p:spPr>
      </p:pic>
      <p:sp>
        <p:nvSpPr>
          <p:cNvPr id="20" name="Textfeld 19">
            <a:extLst>
              <a:ext uri="{FF2B5EF4-FFF2-40B4-BE49-F238E27FC236}">
                <a16:creationId xmlns:a16="http://schemas.microsoft.com/office/drawing/2014/main" id="{3DB20190-75E7-0435-2D30-700D9B191E8F}"/>
              </a:ext>
            </a:extLst>
          </p:cNvPr>
          <p:cNvSpPr txBox="1"/>
          <p:nvPr/>
        </p:nvSpPr>
        <p:spPr>
          <a:xfrm>
            <a:off x="6639497" y="2264024"/>
            <a:ext cx="5324814" cy="584775"/>
          </a:xfrm>
          <a:prstGeom prst="rect">
            <a:avLst/>
          </a:prstGeom>
          <a:solidFill>
            <a:srgbClr val="FFC000"/>
          </a:solidFill>
        </p:spPr>
        <p:txBody>
          <a:bodyPr wrap="square" rtlCol="0">
            <a:spAutoFit/>
          </a:bodyPr>
          <a:lstStyle/>
          <a:p>
            <a:r>
              <a:rPr lang="de-DE" sz="1600" dirty="0"/>
              <a:t>Verändere die Werte von “</a:t>
            </a:r>
            <a:r>
              <a:rPr lang="de-DE" sz="1600" dirty="0" err="1"/>
              <a:t>rpm</a:t>
            </a:r>
            <a:r>
              <a:rPr lang="de-DE" sz="1600" dirty="0"/>
              <a:t>“ und „Umdrehungen“, starte das Programm und beobachte die Auswirkungen. </a:t>
            </a:r>
          </a:p>
        </p:txBody>
      </p:sp>
      <p:sp>
        <p:nvSpPr>
          <p:cNvPr id="21" name="Oval 20">
            <a:extLst>
              <a:ext uri="{FF2B5EF4-FFF2-40B4-BE49-F238E27FC236}">
                <a16:creationId xmlns:a16="http://schemas.microsoft.com/office/drawing/2014/main" id="{9D120609-19FC-B4DE-13D4-89746D901053}"/>
              </a:ext>
            </a:extLst>
          </p:cNvPr>
          <p:cNvSpPr/>
          <p:nvPr/>
        </p:nvSpPr>
        <p:spPr>
          <a:xfrm>
            <a:off x="6119323" y="226402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4</a:t>
            </a:r>
          </a:p>
        </p:txBody>
      </p:sp>
    </p:spTree>
    <p:extLst>
      <p:ext uri="{BB962C8B-B14F-4D97-AF65-F5344CB8AC3E}">
        <p14:creationId xmlns:p14="http://schemas.microsoft.com/office/powerpoint/2010/main" val="2112709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03972-228C-BF42-BAA2-269912DD9C3C}"/>
              </a:ext>
            </a:extLst>
          </p:cNvPr>
          <p:cNvSpPr>
            <a:spLocks noGrp="1"/>
          </p:cNvSpPr>
          <p:nvPr>
            <p:ph type="title"/>
          </p:nvPr>
        </p:nvSpPr>
        <p:spPr/>
        <p:txBody>
          <a:bodyPr/>
          <a:lstStyle/>
          <a:p>
            <a:r>
              <a:rPr lang="de-DE" dirty="0"/>
              <a:t>Volle Lotte rückwärts</a:t>
            </a:r>
          </a:p>
        </p:txBody>
      </p:sp>
      <p:sp>
        <p:nvSpPr>
          <p:cNvPr id="5" name="Textfeld 4">
            <a:extLst>
              <a:ext uri="{FF2B5EF4-FFF2-40B4-BE49-F238E27FC236}">
                <a16:creationId xmlns:a16="http://schemas.microsoft.com/office/drawing/2014/main" id="{15A75A4B-31A1-103B-ABFA-93352EEBE1BD}"/>
              </a:ext>
            </a:extLst>
          </p:cNvPr>
          <p:cNvSpPr txBox="1"/>
          <p:nvPr/>
        </p:nvSpPr>
        <p:spPr>
          <a:xfrm>
            <a:off x="1707615" y="1317420"/>
            <a:ext cx="8284683" cy="1754326"/>
          </a:xfrm>
          <a:prstGeom prst="rect">
            <a:avLst/>
          </a:prstGeom>
          <a:solidFill>
            <a:srgbClr val="FF7E79"/>
          </a:solidFill>
        </p:spPr>
        <p:txBody>
          <a:bodyPr wrap="square" rtlCol="0">
            <a:spAutoFit/>
          </a:bodyPr>
          <a:lstStyle/>
          <a:p>
            <a:r>
              <a:rPr lang="de-DE" sz="3600" dirty="0"/>
              <a:t>Ergänze die Programmierung so, dass der Schrittmotor bei Drücken der schwarzen Taste in die andere Richtung dreht.</a:t>
            </a:r>
          </a:p>
        </p:txBody>
      </p:sp>
      <p:pic>
        <p:nvPicPr>
          <p:cNvPr id="6" name="Grafik 5">
            <a:extLst>
              <a:ext uri="{FF2B5EF4-FFF2-40B4-BE49-F238E27FC236}">
                <a16:creationId xmlns:a16="http://schemas.microsoft.com/office/drawing/2014/main" id="{8D25C89B-A9D1-2A30-5875-A824EFD177FA}"/>
              </a:ext>
            </a:extLst>
          </p:cNvPr>
          <p:cNvPicPr>
            <a:picLocks noChangeAspect="1"/>
          </p:cNvPicPr>
          <p:nvPr/>
        </p:nvPicPr>
        <p:blipFill>
          <a:blip r:embed="rId3"/>
          <a:stretch>
            <a:fillRect/>
          </a:stretch>
        </p:blipFill>
        <p:spPr>
          <a:xfrm>
            <a:off x="2616906" y="3487604"/>
            <a:ext cx="6027391" cy="1059761"/>
          </a:xfrm>
          <a:prstGeom prst="rect">
            <a:avLst/>
          </a:prstGeom>
        </p:spPr>
      </p:pic>
      <p:sp>
        <p:nvSpPr>
          <p:cNvPr id="7" name="Rechteck 6">
            <a:extLst>
              <a:ext uri="{FF2B5EF4-FFF2-40B4-BE49-F238E27FC236}">
                <a16:creationId xmlns:a16="http://schemas.microsoft.com/office/drawing/2014/main" id="{3FF94AEA-62D9-1178-AF8D-7D3A0D7FA09A}"/>
              </a:ext>
            </a:extLst>
          </p:cNvPr>
          <p:cNvSpPr/>
          <p:nvPr/>
        </p:nvSpPr>
        <p:spPr>
          <a:xfrm>
            <a:off x="3822853" y="5410508"/>
            <a:ext cx="7392318" cy="707886"/>
          </a:xfrm>
          <a:prstGeom prst="rect">
            <a:avLst/>
          </a:prstGeom>
          <a:solidFill>
            <a:srgbClr val="B6E4F4"/>
          </a:solidFill>
        </p:spPr>
        <p:txBody>
          <a:bodyPr wrap="square">
            <a:spAutoFit/>
          </a:bodyPr>
          <a:lstStyle/>
          <a:p>
            <a:r>
              <a:rPr lang="de-DE" sz="2000" dirty="0"/>
              <a:t>Bei Eingabe </a:t>
            </a:r>
            <a:r>
              <a:rPr lang="de-DE" sz="2000" b="1" dirty="0"/>
              <a:t>negativer Werte </a:t>
            </a:r>
            <a:r>
              <a:rPr lang="de-DE" sz="2000" dirty="0"/>
              <a:t>in das Zahlenfeld „Umdrehungen“ dreht der Schrittmotor in die andere Richtung als bei positiven Zahlen.</a:t>
            </a:r>
          </a:p>
        </p:txBody>
      </p:sp>
      <p:pic>
        <p:nvPicPr>
          <p:cNvPr id="13" name="Grafik 12" descr="Glühbirne Elektrisches Licht · Kostenlose Vektorgrafik auf ...">
            <a:extLst>
              <a:ext uri="{FF2B5EF4-FFF2-40B4-BE49-F238E27FC236}">
                <a16:creationId xmlns:a16="http://schemas.microsoft.com/office/drawing/2014/main" id="{01511DED-CF0C-ACAD-8594-A18990AD8BCB}"/>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3188860" y="5113324"/>
            <a:ext cx="633993" cy="594368"/>
          </a:xfrm>
          <a:prstGeom prst="rect">
            <a:avLst/>
          </a:prstGeom>
        </p:spPr>
      </p:pic>
      <p:cxnSp>
        <p:nvCxnSpPr>
          <p:cNvPr id="14" name="Gerade Verbindung mit Pfeil 13">
            <a:extLst>
              <a:ext uri="{FF2B5EF4-FFF2-40B4-BE49-F238E27FC236}">
                <a16:creationId xmlns:a16="http://schemas.microsoft.com/office/drawing/2014/main" id="{0AF6788F-CAB0-A68D-8697-AC79A2B5C641}"/>
              </a:ext>
            </a:extLst>
          </p:cNvPr>
          <p:cNvCxnSpPr>
            <a:cxnSpLocks/>
          </p:cNvCxnSpPr>
          <p:nvPr/>
        </p:nvCxnSpPr>
        <p:spPr>
          <a:xfrm flipV="1">
            <a:off x="5938092" y="4521259"/>
            <a:ext cx="2082188" cy="88924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24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D0C28ED-7B5B-4182-00FF-D3D463BDBD0A}"/>
              </a:ext>
            </a:extLst>
          </p:cNvPr>
          <p:cNvSpPr>
            <a:spLocks noGrp="1"/>
          </p:cNvSpPr>
          <p:nvPr>
            <p:ph type="title"/>
          </p:nvPr>
        </p:nvSpPr>
        <p:spPr/>
        <p:txBody>
          <a:bodyPr/>
          <a:lstStyle/>
          <a:p>
            <a:r>
              <a:rPr lang="de-DE" dirty="0"/>
              <a:t>Überblick Bauteile</a:t>
            </a:r>
          </a:p>
        </p:txBody>
      </p:sp>
      <p:pic>
        <p:nvPicPr>
          <p:cNvPr id="5" name="Grafik 4" descr="Ein Bild, das Text, drinnen enthält.&#10;&#10;Automatisch generierte Beschreibung">
            <a:extLst>
              <a:ext uri="{FF2B5EF4-FFF2-40B4-BE49-F238E27FC236}">
                <a16:creationId xmlns:a16="http://schemas.microsoft.com/office/drawing/2014/main" id="{66A4F26A-F2BA-F045-0FE4-6696884B5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55970">
            <a:off x="4251092" y="1106844"/>
            <a:ext cx="907835" cy="2119295"/>
          </a:xfrm>
          <a:prstGeom prst="rect">
            <a:avLst/>
          </a:prstGeom>
        </p:spPr>
      </p:pic>
      <p:sp>
        <p:nvSpPr>
          <p:cNvPr id="23" name="Textfeld 22">
            <a:extLst>
              <a:ext uri="{FF2B5EF4-FFF2-40B4-BE49-F238E27FC236}">
                <a16:creationId xmlns:a16="http://schemas.microsoft.com/office/drawing/2014/main" id="{9AFA8676-7ECB-2527-3410-E4352E00EAF3}"/>
              </a:ext>
            </a:extLst>
          </p:cNvPr>
          <p:cNvSpPr txBox="1"/>
          <p:nvPr/>
        </p:nvSpPr>
        <p:spPr>
          <a:xfrm>
            <a:off x="3822236" y="988675"/>
            <a:ext cx="1915909" cy="646331"/>
          </a:xfrm>
          <a:prstGeom prst="rect">
            <a:avLst/>
          </a:prstGeom>
          <a:noFill/>
        </p:spPr>
        <p:txBody>
          <a:bodyPr wrap="none" rtlCol="0">
            <a:spAutoFit/>
          </a:bodyPr>
          <a:lstStyle/>
          <a:p>
            <a:r>
              <a:rPr lang="de-DE" b="1" dirty="0"/>
              <a:t>Reihenwiderstand</a:t>
            </a:r>
          </a:p>
          <a:p>
            <a:r>
              <a:rPr lang="de-DE" b="1" dirty="0"/>
              <a:t>8 x 10k</a:t>
            </a:r>
            <a:r>
              <a:rPr lang="de-DE" b="1" dirty="0">
                <a:latin typeface="Symbol" pitchFamily="2" charset="2"/>
              </a:rPr>
              <a:t>W</a:t>
            </a:r>
          </a:p>
        </p:txBody>
      </p:sp>
      <p:sp>
        <p:nvSpPr>
          <p:cNvPr id="24" name="Textfeld 23">
            <a:extLst>
              <a:ext uri="{FF2B5EF4-FFF2-40B4-BE49-F238E27FC236}">
                <a16:creationId xmlns:a16="http://schemas.microsoft.com/office/drawing/2014/main" id="{6903F57E-7F3A-574A-0DAE-FDCDDD3DEC0F}"/>
              </a:ext>
            </a:extLst>
          </p:cNvPr>
          <p:cNvSpPr txBox="1"/>
          <p:nvPr/>
        </p:nvSpPr>
        <p:spPr>
          <a:xfrm>
            <a:off x="1814819" y="978608"/>
            <a:ext cx="1295932" cy="369332"/>
          </a:xfrm>
          <a:prstGeom prst="rect">
            <a:avLst/>
          </a:prstGeom>
          <a:noFill/>
        </p:spPr>
        <p:txBody>
          <a:bodyPr wrap="none" rtlCol="0">
            <a:spAutoFit/>
          </a:bodyPr>
          <a:lstStyle/>
          <a:p>
            <a:r>
              <a:rPr lang="de-DE" b="1" dirty="0"/>
              <a:t>Widerstand</a:t>
            </a:r>
          </a:p>
        </p:txBody>
      </p:sp>
      <p:grpSp>
        <p:nvGrpSpPr>
          <p:cNvPr id="33" name="Gruppieren 32">
            <a:extLst>
              <a:ext uri="{FF2B5EF4-FFF2-40B4-BE49-F238E27FC236}">
                <a16:creationId xmlns:a16="http://schemas.microsoft.com/office/drawing/2014/main" id="{F6D85FDA-56B7-6B46-23FB-E66022FEC5EE}"/>
              </a:ext>
            </a:extLst>
          </p:cNvPr>
          <p:cNvGrpSpPr/>
          <p:nvPr/>
        </p:nvGrpSpPr>
        <p:grpSpPr>
          <a:xfrm>
            <a:off x="3678913" y="3617146"/>
            <a:ext cx="2087903" cy="1604054"/>
            <a:chOff x="706856" y="3380779"/>
            <a:chExt cx="1738590" cy="1058700"/>
          </a:xfrm>
        </p:grpSpPr>
        <p:pic>
          <p:nvPicPr>
            <p:cNvPr id="28" name="Grafik 27">
              <a:extLst>
                <a:ext uri="{FF2B5EF4-FFF2-40B4-BE49-F238E27FC236}">
                  <a16:creationId xmlns:a16="http://schemas.microsoft.com/office/drawing/2014/main" id="{442344EE-C592-CB02-547C-8B2652209062}"/>
                </a:ext>
              </a:extLst>
            </p:cNvPr>
            <p:cNvPicPr>
              <a:picLocks noChangeAspect="1"/>
            </p:cNvPicPr>
            <p:nvPr/>
          </p:nvPicPr>
          <p:blipFill rotWithShape="1">
            <a:blip r:embed="rId4"/>
            <a:srcRect b="10705"/>
            <a:stretch/>
          </p:blipFill>
          <p:spPr>
            <a:xfrm>
              <a:off x="706856" y="3429001"/>
              <a:ext cx="1738590" cy="1010478"/>
            </a:xfrm>
            <a:prstGeom prst="rect">
              <a:avLst/>
            </a:prstGeom>
          </p:spPr>
        </p:pic>
        <p:sp>
          <p:nvSpPr>
            <p:cNvPr id="26" name="Rechteck 25">
              <a:extLst>
                <a:ext uri="{FF2B5EF4-FFF2-40B4-BE49-F238E27FC236}">
                  <a16:creationId xmlns:a16="http://schemas.microsoft.com/office/drawing/2014/main" id="{BA4D90C0-BA89-71F8-CC75-C01B220DC60C}"/>
                </a:ext>
              </a:extLst>
            </p:cNvPr>
            <p:cNvSpPr/>
            <p:nvPr/>
          </p:nvSpPr>
          <p:spPr>
            <a:xfrm>
              <a:off x="706856" y="3380779"/>
              <a:ext cx="1738590" cy="846664"/>
            </a:xfrm>
            <a:prstGeom prst="rect">
              <a:avLst/>
            </a:prstGeom>
            <a:solidFill>
              <a:srgbClr val="8B6114">
                <a:alpha val="22000"/>
              </a:srgbClr>
            </a:solidFill>
            <a:ln w="19050">
              <a:solidFill>
                <a:srgbClr val="8B61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2" name="Textfeld 31">
            <a:extLst>
              <a:ext uri="{FF2B5EF4-FFF2-40B4-BE49-F238E27FC236}">
                <a16:creationId xmlns:a16="http://schemas.microsoft.com/office/drawing/2014/main" id="{B5928D1B-6862-99F9-EB1E-1C651AD58D93}"/>
              </a:ext>
            </a:extLst>
          </p:cNvPr>
          <p:cNvSpPr txBox="1"/>
          <p:nvPr/>
        </p:nvSpPr>
        <p:spPr>
          <a:xfrm>
            <a:off x="521386" y="982615"/>
            <a:ext cx="758156" cy="369332"/>
          </a:xfrm>
          <a:prstGeom prst="rect">
            <a:avLst/>
          </a:prstGeom>
          <a:noFill/>
        </p:spPr>
        <p:txBody>
          <a:bodyPr wrap="none" rtlCol="0">
            <a:spAutoFit/>
          </a:bodyPr>
          <a:lstStyle/>
          <a:p>
            <a:r>
              <a:rPr lang="de-DE" b="1" dirty="0"/>
              <a:t>Taster</a:t>
            </a:r>
          </a:p>
        </p:txBody>
      </p:sp>
      <p:pic>
        <p:nvPicPr>
          <p:cNvPr id="34" name="Grafik 33">
            <a:extLst>
              <a:ext uri="{FF2B5EF4-FFF2-40B4-BE49-F238E27FC236}">
                <a16:creationId xmlns:a16="http://schemas.microsoft.com/office/drawing/2014/main" id="{49CA7FF6-C345-F7A1-D411-ECBE8D36C35A}"/>
              </a:ext>
            </a:extLst>
          </p:cNvPr>
          <p:cNvPicPr>
            <a:picLocks noChangeAspect="1"/>
          </p:cNvPicPr>
          <p:nvPr/>
        </p:nvPicPr>
        <p:blipFill>
          <a:blip r:embed="rId5"/>
          <a:stretch>
            <a:fillRect/>
          </a:stretch>
        </p:blipFill>
        <p:spPr>
          <a:xfrm>
            <a:off x="1916045" y="1587499"/>
            <a:ext cx="982846" cy="2895411"/>
          </a:xfrm>
          <a:prstGeom prst="rect">
            <a:avLst/>
          </a:prstGeom>
        </p:spPr>
      </p:pic>
      <p:pic>
        <p:nvPicPr>
          <p:cNvPr id="41" name="Grafik 40" descr="Ein Bild, das drinnen, dunkel enthält.&#10;&#10;Automatisch generierte Beschreibung">
            <a:extLst>
              <a:ext uri="{FF2B5EF4-FFF2-40B4-BE49-F238E27FC236}">
                <a16:creationId xmlns:a16="http://schemas.microsoft.com/office/drawing/2014/main" id="{C4484FC0-54F4-B9C1-FFB7-267D6DA9D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952468" flipH="1">
            <a:off x="457457" y="1805128"/>
            <a:ext cx="1022661" cy="1876235"/>
          </a:xfrm>
          <a:prstGeom prst="rect">
            <a:avLst/>
          </a:prstGeom>
        </p:spPr>
      </p:pic>
      <p:sp>
        <p:nvSpPr>
          <p:cNvPr id="42" name="Textfeld 41">
            <a:extLst>
              <a:ext uri="{FF2B5EF4-FFF2-40B4-BE49-F238E27FC236}">
                <a16:creationId xmlns:a16="http://schemas.microsoft.com/office/drawing/2014/main" id="{22FAF48C-D64E-EB93-7681-9D0AB2089E15}"/>
              </a:ext>
            </a:extLst>
          </p:cNvPr>
          <p:cNvSpPr txBox="1"/>
          <p:nvPr/>
        </p:nvSpPr>
        <p:spPr>
          <a:xfrm>
            <a:off x="3694120" y="2870973"/>
            <a:ext cx="1634422" cy="646331"/>
          </a:xfrm>
          <a:prstGeom prst="rect">
            <a:avLst/>
          </a:prstGeom>
          <a:noFill/>
        </p:spPr>
        <p:txBody>
          <a:bodyPr wrap="none" rtlCol="0">
            <a:spAutoFit/>
          </a:bodyPr>
          <a:lstStyle/>
          <a:p>
            <a:r>
              <a:rPr lang="de-DE" b="1" dirty="0"/>
              <a:t>Innerer Aufbau</a:t>
            </a:r>
            <a:br>
              <a:rPr lang="de-DE" b="1" dirty="0"/>
            </a:br>
            <a:r>
              <a:rPr lang="de-DE" b="1" dirty="0"/>
              <a:t>(symbolisch)</a:t>
            </a:r>
            <a:endParaRPr lang="de-DE" b="1" dirty="0">
              <a:latin typeface="Symbol" pitchFamily="2" charset="2"/>
            </a:endParaRPr>
          </a:p>
        </p:txBody>
      </p:sp>
      <p:grpSp>
        <p:nvGrpSpPr>
          <p:cNvPr id="6" name="Gruppieren 5">
            <a:extLst>
              <a:ext uri="{FF2B5EF4-FFF2-40B4-BE49-F238E27FC236}">
                <a16:creationId xmlns:a16="http://schemas.microsoft.com/office/drawing/2014/main" id="{F1E0A223-6EC5-3EBC-7244-F35920C391A8}"/>
              </a:ext>
            </a:extLst>
          </p:cNvPr>
          <p:cNvGrpSpPr/>
          <p:nvPr/>
        </p:nvGrpSpPr>
        <p:grpSpPr>
          <a:xfrm>
            <a:off x="8572725" y="974449"/>
            <a:ext cx="1254553" cy="3984468"/>
            <a:chOff x="7674125" y="971416"/>
            <a:chExt cx="1254553" cy="3984468"/>
          </a:xfrm>
        </p:grpSpPr>
        <p:sp>
          <p:nvSpPr>
            <p:cNvPr id="30" name="Textfeld 29">
              <a:extLst>
                <a:ext uri="{FF2B5EF4-FFF2-40B4-BE49-F238E27FC236}">
                  <a16:creationId xmlns:a16="http://schemas.microsoft.com/office/drawing/2014/main" id="{5B1B22C6-DB38-0C90-B356-607CC9B45766}"/>
                </a:ext>
              </a:extLst>
            </p:cNvPr>
            <p:cNvSpPr txBox="1"/>
            <p:nvPr/>
          </p:nvSpPr>
          <p:spPr>
            <a:xfrm>
              <a:off x="8047373" y="971416"/>
              <a:ext cx="537327" cy="369332"/>
            </a:xfrm>
            <a:prstGeom prst="rect">
              <a:avLst/>
            </a:prstGeom>
            <a:noFill/>
          </p:spPr>
          <p:txBody>
            <a:bodyPr wrap="none" rtlCol="0">
              <a:spAutoFit/>
            </a:bodyPr>
            <a:lstStyle/>
            <a:p>
              <a:r>
                <a:rPr lang="de-DE" b="1" dirty="0"/>
                <a:t>LED</a:t>
              </a:r>
            </a:p>
          </p:txBody>
        </p:sp>
        <p:pic>
          <p:nvPicPr>
            <p:cNvPr id="36" name="Grafik 35" descr="Ein Bild, das draußen, Pol enthält.&#10;&#10;Automatisch generierte Beschreibung">
              <a:extLst>
                <a:ext uri="{FF2B5EF4-FFF2-40B4-BE49-F238E27FC236}">
                  <a16:creationId xmlns:a16="http://schemas.microsoft.com/office/drawing/2014/main" id="{8F3F64A8-5096-1C0C-C14C-37763179CA78}"/>
                </a:ext>
              </a:extLst>
            </p:cNvPr>
            <p:cNvPicPr>
              <a:picLocks noChangeAspect="1"/>
            </p:cNvPicPr>
            <p:nvPr/>
          </p:nvPicPr>
          <p:blipFill>
            <a:blip r:embed="rId7">
              <a:alphaModFix amt="82000"/>
              <a:extLst>
                <a:ext uri="{BEBA8EAE-BF5A-486C-A8C5-ECC9F3942E4B}">
                  <a14:imgProps xmlns:a14="http://schemas.microsoft.com/office/drawing/2010/main">
                    <a14:imgLayer r:embed="rId8">
                      <a14:imgEffect>
                        <a14:colorTemperature colorTemp="6718"/>
                      </a14:imgEffect>
                      <a14:imgEffect>
                        <a14:saturation sat="173000"/>
                      </a14:imgEffect>
                      <a14:imgEffect>
                        <a14:brightnessContrast bright="45000"/>
                      </a14:imgEffect>
                    </a14:imgLayer>
                  </a14:imgProps>
                </a:ext>
                <a:ext uri="{28A0092B-C50C-407E-A947-70E740481C1C}">
                  <a14:useLocalDpi xmlns:a14="http://schemas.microsoft.com/office/drawing/2010/main" val="0"/>
                </a:ext>
              </a:extLst>
            </a:blip>
            <a:stretch>
              <a:fillRect/>
            </a:stretch>
          </p:blipFill>
          <p:spPr>
            <a:xfrm>
              <a:off x="8017948" y="1833129"/>
              <a:ext cx="523798" cy="2568785"/>
            </a:xfrm>
            <a:prstGeom prst="rect">
              <a:avLst/>
            </a:prstGeom>
          </p:spPr>
        </p:pic>
        <p:sp>
          <p:nvSpPr>
            <p:cNvPr id="43" name="Textfeld 42">
              <a:extLst>
                <a:ext uri="{FF2B5EF4-FFF2-40B4-BE49-F238E27FC236}">
                  <a16:creationId xmlns:a16="http://schemas.microsoft.com/office/drawing/2014/main" id="{F9F6AE6F-021F-359C-719D-08B25F3647C1}"/>
                </a:ext>
              </a:extLst>
            </p:cNvPr>
            <p:cNvSpPr txBox="1"/>
            <p:nvPr/>
          </p:nvSpPr>
          <p:spPr>
            <a:xfrm>
              <a:off x="7674125" y="4189520"/>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44" name="Textfeld 43">
              <a:extLst>
                <a:ext uri="{FF2B5EF4-FFF2-40B4-BE49-F238E27FC236}">
                  <a16:creationId xmlns:a16="http://schemas.microsoft.com/office/drawing/2014/main" id="{BE5C5A1D-C9BD-3EB2-92AE-30F5C7F3B78D}"/>
                </a:ext>
              </a:extLst>
            </p:cNvPr>
            <p:cNvSpPr txBox="1"/>
            <p:nvPr/>
          </p:nvSpPr>
          <p:spPr>
            <a:xfrm>
              <a:off x="8367819" y="4186739"/>
              <a:ext cx="560859" cy="766364"/>
            </a:xfrm>
            <a:prstGeom prst="rect">
              <a:avLst/>
            </a:prstGeom>
            <a:noFill/>
          </p:spPr>
          <p:txBody>
            <a:bodyPr wrap="none" rtlCol="0">
              <a:spAutoFit/>
            </a:bodyPr>
            <a:lstStyle/>
            <a:p>
              <a:pPr>
                <a:lnSpc>
                  <a:spcPts val="2400"/>
                </a:lnSpc>
              </a:pPr>
              <a:r>
                <a:rPr lang="de-DE" b="1" dirty="0"/>
                <a:t>VCC</a:t>
              </a:r>
            </a:p>
            <a:p>
              <a:pPr algn="ctr">
                <a:lnSpc>
                  <a:spcPts val="2400"/>
                </a:lnSpc>
              </a:pPr>
              <a:r>
                <a:rPr lang="de-DE" sz="4000" b="1" dirty="0"/>
                <a:t>+</a:t>
              </a:r>
            </a:p>
          </p:txBody>
        </p:sp>
      </p:grpSp>
      <p:grpSp>
        <p:nvGrpSpPr>
          <p:cNvPr id="7" name="Gruppieren 6">
            <a:extLst>
              <a:ext uri="{FF2B5EF4-FFF2-40B4-BE49-F238E27FC236}">
                <a16:creationId xmlns:a16="http://schemas.microsoft.com/office/drawing/2014/main" id="{EBC9E40A-E101-B002-2299-63A4DB26DA56}"/>
              </a:ext>
            </a:extLst>
          </p:cNvPr>
          <p:cNvGrpSpPr/>
          <p:nvPr/>
        </p:nvGrpSpPr>
        <p:grpSpPr>
          <a:xfrm>
            <a:off x="10192058" y="968062"/>
            <a:ext cx="1755411" cy="4298917"/>
            <a:chOff x="9475055" y="980787"/>
            <a:chExt cx="1755411" cy="4298917"/>
          </a:xfrm>
        </p:grpSpPr>
        <p:sp>
          <p:nvSpPr>
            <p:cNvPr id="31" name="Textfeld 30">
              <a:extLst>
                <a:ext uri="{FF2B5EF4-FFF2-40B4-BE49-F238E27FC236}">
                  <a16:creationId xmlns:a16="http://schemas.microsoft.com/office/drawing/2014/main" id="{4821D11E-4D44-1411-8773-B4023C1377A9}"/>
                </a:ext>
              </a:extLst>
            </p:cNvPr>
            <p:cNvSpPr txBox="1"/>
            <p:nvPr/>
          </p:nvSpPr>
          <p:spPr>
            <a:xfrm>
              <a:off x="10124426" y="980787"/>
              <a:ext cx="1090363" cy="369332"/>
            </a:xfrm>
            <a:prstGeom prst="rect">
              <a:avLst/>
            </a:prstGeom>
            <a:noFill/>
          </p:spPr>
          <p:txBody>
            <a:bodyPr wrap="none" rtlCol="0">
              <a:spAutoFit/>
            </a:bodyPr>
            <a:lstStyle/>
            <a:p>
              <a:r>
                <a:rPr lang="de-DE" b="1" dirty="0"/>
                <a:t>IR-Sensor</a:t>
              </a:r>
            </a:p>
          </p:txBody>
        </p:sp>
        <p:pic>
          <p:nvPicPr>
            <p:cNvPr id="38" name="Grafik 37">
              <a:extLst>
                <a:ext uri="{FF2B5EF4-FFF2-40B4-BE49-F238E27FC236}">
                  <a16:creationId xmlns:a16="http://schemas.microsoft.com/office/drawing/2014/main" id="{3B79B045-4D26-827A-A08F-41A74F79A9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33162" y="1617745"/>
              <a:ext cx="670415" cy="2865165"/>
            </a:xfrm>
            <a:prstGeom prst="rect">
              <a:avLst/>
            </a:prstGeom>
          </p:spPr>
        </p:pic>
        <p:sp>
          <p:nvSpPr>
            <p:cNvPr id="45" name="Textfeld 44">
              <a:extLst>
                <a:ext uri="{FF2B5EF4-FFF2-40B4-BE49-F238E27FC236}">
                  <a16:creationId xmlns:a16="http://schemas.microsoft.com/office/drawing/2014/main" id="{84873838-DCD6-31C2-68E4-E042B2F01B56}"/>
                </a:ext>
              </a:extLst>
            </p:cNvPr>
            <p:cNvSpPr txBox="1"/>
            <p:nvPr/>
          </p:nvSpPr>
          <p:spPr>
            <a:xfrm>
              <a:off x="10186540" y="4513340"/>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46" name="Textfeld 45">
              <a:extLst>
                <a:ext uri="{FF2B5EF4-FFF2-40B4-BE49-F238E27FC236}">
                  <a16:creationId xmlns:a16="http://schemas.microsoft.com/office/drawing/2014/main" id="{2C4E6963-2C98-ED6C-38BF-8C8DC66768DA}"/>
                </a:ext>
              </a:extLst>
            </p:cNvPr>
            <p:cNvSpPr txBox="1"/>
            <p:nvPr/>
          </p:nvSpPr>
          <p:spPr>
            <a:xfrm>
              <a:off x="10669607" y="4113231"/>
              <a:ext cx="560859" cy="766364"/>
            </a:xfrm>
            <a:prstGeom prst="rect">
              <a:avLst/>
            </a:prstGeom>
            <a:noFill/>
          </p:spPr>
          <p:txBody>
            <a:bodyPr wrap="none" rtlCol="0">
              <a:spAutoFit/>
            </a:bodyPr>
            <a:lstStyle/>
            <a:p>
              <a:pPr>
                <a:lnSpc>
                  <a:spcPts val="2400"/>
                </a:lnSpc>
              </a:pPr>
              <a:r>
                <a:rPr lang="de-DE" b="1" dirty="0"/>
                <a:t>VCC</a:t>
              </a:r>
            </a:p>
            <a:p>
              <a:pPr algn="ctr">
                <a:lnSpc>
                  <a:spcPts val="2400"/>
                </a:lnSpc>
              </a:pPr>
              <a:r>
                <a:rPr lang="de-DE" sz="4000" b="1" dirty="0"/>
                <a:t>+</a:t>
              </a:r>
            </a:p>
          </p:txBody>
        </p:sp>
        <p:sp>
          <p:nvSpPr>
            <p:cNvPr id="47" name="Textfeld 46">
              <a:extLst>
                <a:ext uri="{FF2B5EF4-FFF2-40B4-BE49-F238E27FC236}">
                  <a16:creationId xmlns:a16="http://schemas.microsoft.com/office/drawing/2014/main" id="{8A261F0D-54BF-455B-0BCC-7C987006A4E9}"/>
                </a:ext>
              </a:extLst>
            </p:cNvPr>
            <p:cNvSpPr txBox="1"/>
            <p:nvPr/>
          </p:nvSpPr>
          <p:spPr>
            <a:xfrm>
              <a:off x="9475055" y="4170706"/>
              <a:ext cx="752129" cy="384080"/>
            </a:xfrm>
            <a:prstGeom prst="rect">
              <a:avLst/>
            </a:prstGeom>
            <a:noFill/>
          </p:spPr>
          <p:txBody>
            <a:bodyPr wrap="none" rtlCol="0">
              <a:spAutoFit/>
            </a:bodyPr>
            <a:lstStyle/>
            <a:p>
              <a:pPr>
                <a:lnSpc>
                  <a:spcPts val="2400"/>
                </a:lnSpc>
              </a:pPr>
              <a:r>
                <a:rPr lang="de-DE" b="1" dirty="0"/>
                <a:t>Signal</a:t>
              </a:r>
              <a:endParaRPr lang="de-DE" sz="4000" b="1" dirty="0"/>
            </a:p>
          </p:txBody>
        </p:sp>
      </p:grpSp>
      <p:sp>
        <p:nvSpPr>
          <p:cNvPr id="48" name="Textfeld 47">
            <a:extLst>
              <a:ext uri="{FF2B5EF4-FFF2-40B4-BE49-F238E27FC236}">
                <a16:creationId xmlns:a16="http://schemas.microsoft.com/office/drawing/2014/main" id="{D6E64DC1-8BF5-FC27-89B5-2CE02A4E630C}"/>
              </a:ext>
            </a:extLst>
          </p:cNvPr>
          <p:cNvSpPr txBox="1"/>
          <p:nvPr/>
        </p:nvSpPr>
        <p:spPr>
          <a:xfrm>
            <a:off x="3378969" y="5294262"/>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8" name="Textfeld 7">
            <a:extLst>
              <a:ext uri="{FF2B5EF4-FFF2-40B4-BE49-F238E27FC236}">
                <a16:creationId xmlns:a16="http://schemas.microsoft.com/office/drawing/2014/main" id="{88760148-9650-C827-C30F-5D104DE3F626}"/>
              </a:ext>
            </a:extLst>
          </p:cNvPr>
          <p:cNvSpPr txBox="1"/>
          <p:nvPr/>
        </p:nvSpPr>
        <p:spPr>
          <a:xfrm>
            <a:off x="6740708" y="982615"/>
            <a:ext cx="1577420" cy="861774"/>
          </a:xfrm>
          <a:prstGeom prst="rect">
            <a:avLst/>
          </a:prstGeom>
          <a:noFill/>
        </p:spPr>
        <p:txBody>
          <a:bodyPr wrap="none" rtlCol="0">
            <a:spAutoFit/>
          </a:bodyPr>
          <a:lstStyle/>
          <a:p>
            <a:pPr algn="ctr"/>
            <a:r>
              <a:rPr lang="de-DE" b="1" dirty="0"/>
              <a:t>Potentiometer</a:t>
            </a:r>
          </a:p>
          <a:p>
            <a:pPr algn="ctr"/>
            <a:r>
              <a:rPr lang="de-DE" b="1" dirty="0"/>
              <a:t> </a:t>
            </a:r>
            <a:r>
              <a:rPr lang="de-DE" sz="1400" b="1" dirty="0"/>
              <a:t>veränderbarer </a:t>
            </a:r>
          </a:p>
          <a:p>
            <a:pPr algn="ctr"/>
            <a:r>
              <a:rPr lang="de-DE" sz="1400" b="1" dirty="0"/>
              <a:t>Widerstand</a:t>
            </a:r>
          </a:p>
        </p:txBody>
      </p:sp>
      <p:pic>
        <p:nvPicPr>
          <p:cNvPr id="12" name="Grafik 11" descr="Ein Bild, das Parkplatz, Anzeige enthält.&#10;&#10;Automatisch generierte Beschreibung">
            <a:extLst>
              <a:ext uri="{FF2B5EF4-FFF2-40B4-BE49-F238E27FC236}">
                <a16:creationId xmlns:a16="http://schemas.microsoft.com/office/drawing/2014/main" id="{AC600C01-26CB-631C-2749-B1E3E38BBA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9241" y="1836162"/>
            <a:ext cx="974976" cy="1354811"/>
          </a:xfrm>
          <a:prstGeom prst="rect">
            <a:avLst/>
          </a:prstGeom>
        </p:spPr>
      </p:pic>
      <p:sp>
        <p:nvSpPr>
          <p:cNvPr id="13" name="Textfeld 12">
            <a:extLst>
              <a:ext uri="{FF2B5EF4-FFF2-40B4-BE49-F238E27FC236}">
                <a16:creationId xmlns:a16="http://schemas.microsoft.com/office/drawing/2014/main" id="{BD01087F-AD23-4167-2080-4B61F8D3EA80}"/>
              </a:ext>
            </a:extLst>
          </p:cNvPr>
          <p:cNvSpPr txBox="1"/>
          <p:nvPr/>
        </p:nvSpPr>
        <p:spPr>
          <a:xfrm>
            <a:off x="6604090" y="3233964"/>
            <a:ext cx="630301" cy="766364"/>
          </a:xfrm>
          <a:prstGeom prst="rect">
            <a:avLst/>
          </a:prstGeom>
          <a:noFill/>
        </p:spPr>
        <p:txBody>
          <a:bodyPr wrap="none" rtlCol="0">
            <a:spAutoFit/>
          </a:bodyPr>
          <a:lstStyle/>
          <a:p>
            <a:pPr>
              <a:lnSpc>
                <a:spcPts val="2400"/>
              </a:lnSpc>
            </a:pPr>
            <a:r>
              <a:rPr lang="de-DE" b="1" dirty="0"/>
              <a:t>GND</a:t>
            </a:r>
          </a:p>
          <a:p>
            <a:pPr algn="ctr">
              <a:lnSpc>
                <a:spcPts val="2400"/>
              </a:lnSpc>
            </a:pPr>
            <a:r>
              <a:rPr lang="de-DE" sz="4000" b="1" dirty="0"/>
              <a:t>-</a:t>
            </a:r>
          </a:p>
        </p:txBody>
      </p:sp>
      <p:sp>
        <p:nvSpPr>
          <p:cNvPr id="14" name="Textfeld 13">
            <a:extLst>
              <a:ext uri="{FF2B5EF4-FFF2-40B4-BE49-F238E27FC236}">
                <a16:creationId xmlns:a16="http://schemas.microsoft.com/office/drawing/2014/main" id="{3535E994-5EC9-398F-92C4-2C8ABA2A1457}"/>
              </a:ext>
            </a:extLst>
          </p:cNvPr>
          <p:cNvSpPr txBox="1"/>
          <p:nvPr/>
        </p:nvSpPr>
        <p:spPr>
          <a:xfrm>
            <a:off x="7613787" y="3190973"/>
            <a:ext cx="560859" cy="766364"/>
          </a:xfrm>
          <a:prstGeom prst="rect">
            <a:avLst/>
          </a:prstGeom>
          <a:noFill/>
        </p:spPr>
        <p:txBody>
          <a:bodyPr wrap="none" rtlCol="0">
            <a:spAutoFit/>
          </a:bodyPr>
          <a:lstStyle/>
          <a:p>
            <a:pPr>
              <a:lnSpc>
                <a:spcPts val="2400"/>
              </a:lnSpc>
            </a:pPr>
            <a:r>
              <a:rPr lang="de-DE" b="1" dirty="0"/>
              <a:t>VCC</a:t>
            </a:r>
          </a:p>
          <a:p>
            <a:pPr algn="ctr">
              <a:lnSpc>
                <a:spcPts val="2400"/>
              </a:lnSpc>
            </a:pPr>
            <a:r>
              <a:rPr lang="de-DE" sz="4000" b="1" dirty="0"/>
              <a:t>+</a:t>
            </a:r>
          </a:p>
        </p:txBody>
      </p:sp>
      <p:sp>
        <p:nvSpPr>
          <p:cNvPr id="15" name="Textfeld 14">
            <a:extLst>
              <a:ext uri="{FF2B5EF4-FFF2-40B4-BE49-F238E27FC236}">
                <a16:creationId xmlns:a16="http://schemas.microsoft.com/office/drawing/2014/main" id="{1EC1A6F1-F89C-121A-CAA6-1B348808F7B3}"/>
              </a:ext>
            </a:extLst>
          </p:cNvPr>
          <p:cNvSpPr txBox="1"/>
          <p:nvPr/>
        </p:nvSpPr>
        <p:spPr>
          <a:xfrm>
            <a:off x="7016511" y="3908466"/>
            <a:ext cx="752129" cy="384080"/>
          </a:xfrm>
          <a:prstGeom prst="rect">
            <a:avLst/>
          </a:prstGeom>
          <a:noFill/>
        </p:spPr>
        <p:txBody>
          <a:bodyPr wrap="none" rtlCol="0">
            <a:spAutoFit/>
          </a:bodyPr>
          <a:lstStyle/>
          <a:p>
            <a:pPr>
              <a:lnSpc>
                <a:spcPts val="2400"/>
              </a:lnSpc>
            </a:pPr>
            <a:r>
              <a:rPr lang="de-DE" b="1" dirty="0"/>
              <a:t>Signal</a:t>
            </a:r>
            <a:endParaRPr lang="de-DE" sz="4000" b="1" dirty="0"/>
          </a:p>
        </p:txBody>
      </p:sp>
      <p:cxnSp>
        <p:nvCxnSpPr>
          <p:cNvPr id="17" name="Gerade Verbindung 16">
            <a:extLst>
              <a:ext uri="{FF2B5EF4-FFF2-40B4-BE49-F238E27FC236}">
                <a16:creationId xmlns:a16="http://schemas.microsoft.com/office/drawing/2014/main" id="{81FB6950-2416-78BB-D8FD-006E5ECF9DE7}"/>
              </a:ext>
            </a:extLst>
          </p:cNvPr>
          <p:cNvCxnSpPr>
            <a:cxnSpLocks/>
            <a:endCxn id="15" idx="0"/>
          </p:cNvCxnSpPr>
          <p:nvPr/>
        </p:nvCxnSpPr>
        <p:spPr>
          <a:xfrm>
            <a:off x="7392575" y="3309986"/>
            <a:ext cx="1" cy="598480"/>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846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987D1-0ED6-F54E-86C0-E64083FCD294}"/>
              </a:ext>
            </a:extLst>
          </p:cNvPr>
          <p:cNvSpPr>
            <a:spLocks noGrp="1"/>
          </p:cNvSpPr>
          <p:nvPr>
            <p:ph type="title"/>
          </p:nvPr>
        </p:nvSpPr>
        <p:spPr/>
        <p:txBody>
          <a:bodyPr/>
          <a:lstStyle/>
          <a:p>
            <a:r>
              <a:rPr lang="de-DE" dirty="0"/>
              <a:t>Es bewegt sich - Schrittmotoransteuerung</a:t>
            </a:r>
          </a:p>
        </p:txBody>
      </p:sp>
      <p:sp>
        <p:nvSpPr>
          <p:cNvPr id="10" name="Oval 9">
            <a:extLst>
              <a:ext uri="{FF2B5EF4-FFF2-40B4-BE49-F238E27FC236}">
                <a16:creationId xmlns:a16="http://schemas.microsoft.com/office/drawing/2014/main" id="{13CD8967-E630-4D4F-BE5A-6B09848C9B04}"/>
              </a:ext>
            </a:extLst>
          </p:cNvPr>
          <p:cNvSpPr/>
          <p:nvPr/>
        </p:nvSpPr>
        <p:spPr>
          <a:xfrm>
            <a:off x="442022" y="112750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3" name="Textfeld 12">
            <a:extLst>
              <a:ext uri="{FF2B5EF4-FFF2-40B4-BE49-F238E27FC236}">
                <a16:creationId xmlns:a16="http://schemas.microsoft.com/office/drawing/2014/main" id="{F1181958-4D91-8A41-AEA2-E4714C58B4C3}"/>
              </a:ext>
            </a:extLst>
          </p:cNvPr>
          <p:cNvSpPr txBox="1"/>
          <p:nvPr/>
        </p:nvSpPr>
        <p:spPr>
          <a:xfrm>
            <a:off x="829864" y="1174422"/>
            <a:ext cx="4807391" cy="923330"/>
          </a:xfrm>
          <a:prstGeom prst="rect">
            <a:avLst/>
          </a:prstGeom>
          <a:solidFill>
            <a:srgbClr val="FFC000"/>
          </a:solidFill>
        </p:spPr>
        <p:txBody>
          <a:bodyPr wrap="square" rtlCol="0">
            <a:spAutoFit/>
          </a:bodyPr>
          <a:lstStyle/>
          <a:p>
            <a:r>
              <a:rPr lang="de-DE" dirty="0"/>
              <a:t>Benenne die Taster um:</a:t>
            </a:r>
            <a:br>
              <a:rPr lang="de-DE" dirty="0"/>
            </a:br>
            <a:r>
              <a:rPr lang="de-DE" dirty="0"/>
              <a:t>weißer Taster in „</a:t>
            </a:r>
            <a:r>
              <a:rPr lang="de-DE" dirty="0" err="1"/>
              <a:t>T_Vorlauf</a:t>
            </a:r>
            <a:r>
              <a:rPr lang="de-DE" dirty="0"/>
              <a:t>“</a:t>
            </a:r>
            <a:br>
              <a:rPr lang="de-DE" dirty="0"/>
            </a:br>
            <a:r>
              <a:rPr lang="de-DE" dirty="0"/>
              <a:t>schwarzer Taster in „</a:t>
            </a:r>
            <a:r>
              <a:rPr lang="de-DE" dirty="0" err="1"/>
              <a:t>T_Ruecklauf</a:t>
            </a:r>
            <a:r>
              <a:rPr lang="de-DE" dirty="0"/>
              <a:t>“</a:t>
            </a:r>
            <a:endParaRPr lang="de-DE" sz="1400" dirty="0"/>
          </a:p>
        </p:txBody>
      </p:sp>
      <p:sp>
        <p:nvSpPr>
          <p:cNvPr id="3" name="Rechteck 2">
            <a:extLst>
              <a:ext uri="{FF2B5EF4-FFF2-40B4-BE49-F238E27FC236}">
                <a16:creationId xmlns:a16="http://schemas.microsoft.com/office/drawing/2014/main" id="{8F2D296E-56A5-932E-EC53-9006C7F0F401}"/>
              </a:ext>
            </a:extLst>
          </p:cNvPr>
          <p:cNvSpPr/>
          <p:nvPr/>
        </p:nvSpPr>
        <p:spPr>
          <a:xfrm>
            <a:off x="854385" y="5510869"/>
            <a:ext cx="7392318" cy="707886"/>
          </a:xfrm>
          <a:prstGeom prst="rect">
            <a:avLst/>
          </a:prstGeom>
          <a:solidFill>
            <a:srgbClr val="B6E4F4"/>
          </a:solidFill>
        </p:spPr>
        <p:txBody>
          <a:bodyPr wrap="square">
            <a:spAutoFit/>
          </a:bodyPr>
          <a:lstStyle/>
          <a:p>
            <a:r>
              <a:rPr lang="de-DE" sz="2000" dirty="0"/>
              <a:t>Es ist sinnvoll, Programmelemente mit nachvollziehbaren Namen zu versehen, um den Überblick im Programm zu behalten.</a:t>
            </a:r>
          </a:p>
        </p:txBody>
      </p:sp>
      <p:pic>
        <p:nvPicPr>
          <p:cNvPr id="4" name="Grafik 3" descr="Glühbirne Elektrisches Licht · Kostenlose Vektorgrafik auf ...">
            <a:extLst>
              <a:ext uri="{FF2B5EF4-FFF2-40B4-BE49-F238E27FC236}">
                <a16:creationId xmlns:a16="http://schemas.microsoft.com/office/drawing/2014/main" id="{89DA95EF-6CFE-8005-0076-607F58888B3D}"/>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220392" y="5213685"/>
            <a:ext cx="633993" cy="594368"/>
          </a:xfrm>
          <a:prstGeom prst="rect">
            <a:avLst/>
          </a:prstGeom>
        </p:spPr>
      </p:pic>
      <p:pic>
        <p:nvPicPr>
          <p:cNvPr id="5" name="Grafik 4">
            <a:extLst>
              <a:ext uri="{FF2B5EF4-FFF2-40B4-BE49-F238E27FC236}">
                <a16:creationId xmlns:a16="http://schemas.microsoft.com/office/drawing/2014/main" id="{1B78C1C9-3171-2AF9-CA2C-4EB910424512}"/>
              </a:ext>
            </a:extLst>
          </p:cNvPr>
          <p:cNvPicPr>
            <a:picLocks noChangeAspect="1"/>
          </p:cNvPicPr>
          <p:nvPr/>
        </p:nvPicPr>
        <p:blipFill>
          <a:blip r:embed="rId4"/>
          <a:stretch>
            <a:fillRect/>
          </a:stretch>
        </p:blipFill>
        <p:spPr>
          <a:xfrm>
            <a:off x="1649296" y="2160343"/>
            <a:ext cx="2428445" cy="3182350"/>
          </a:xfrm>
          <a:prstGeom prst="rect">
            <a:avLst/>
          </a:prstGeom>
        </p:spPr>
      </p:pic>
      <p:sp>
        <p:nvSpPr>
          <p:cNvPr id="6" name="Oval 5">
            <a:extLst>
              <a:ext uri="{FF2B5EF4-FFF2-40B4-BE49-F238E27FC236}">
                <a16:creationId xmlns:a16="http://schemas.microsoft.com/office/drawing/2014/main" id="{B0606D74-BB53-AEA5-EF47-98A32FBB207A}"/>
              </a:ext>
            </a:extLst>
          </p:cNvPr>
          <p:cNvSpPr/>
          <p:nvPr/>
        </p:nvSpPr>
        <p:spPr>
          <a:xfrm>
            <a:off x="6826647" y="114160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7" name="Textfeld 6">
            <a:extLst>
              <a:ext uri="{FF2B5EF4-FFF2-40B4-BE49-F238E27FC236}">
                <a16:creationId xmlns:a16="http://schemas.microsoft.com/office/drawing/2014/main" id="{6759B062-0C32-A959-30A8-4A37D578EA6C}"/>
              </a:ext>
            </a:extLst>
          </p:cNvPr>
          <p:cNvSpPr txBox="1"/>
          <p:nvPr/>
        </p:nvSpPr>
        <p:spPr>
          <a:xfrm>
            <a:off x="7214489" y="1188523"/>
            <a:ext cx="4807391" cy="923330"/>
          </a:xfrm>
          <a:prstGeom prst="rect">
            <a:avLst/>
          </a:prstGeom>
          <a:solidFill>
            <a:srgbClr val="FFC000"/>
          </a:solidFill>
        </p:spPr>
        <p:txBody>
          <a:bodyPr wrap="square" rtlCol="0">
            <a:spAutoFit/>
          </a:bodyPr>
          <a:lstStyle/>
          <a:p>
            <a:r>
              <a:rPr lang="de-DE" dirty="0"/>
              <a:t>Ergänze das Programm so, dass bei Vorlauf im Display „Vorlauf“ angezeigt wird und entsprechend „</a:t>
            </a:r>
            <a:r>
              <a:rPr lang="de-DE" dirty="0" err="1"/>
              <a:t>Ruecklauf</a:t>
            </a:r>
            <a:r>
              <a:rPr lang="de-DE" dirty="0"/>
              <a:t>“ bei Rücklauf.</a:t>
            </a:r>
            <a:endParaRPr lang="de-DE" sz="1400" dirty="0"/>
          </a:p>
        </p:txBody>
      </p:sp>
      <p:pic>
        <p:nvPicPr>
          <p:cNvPr id="11" name="Grafik 10">
            <a:extLst>
              <a:ext uri="{FF2B5EF4-FFF2-40B4-BE49-F238E27FC236}">
                <a16:creationId xmlns:a16="http://schemas.microsoft.com/office/drawing/2014/main" id="{C2EC5C1C-CB0B-CB2B-76C0-ADCC43F68CEC}"/>
              </a:ext>
            </a:extLst>
          </p:cNvPr>
          <p:cNvPicPr>
            <a:picLocks noChangeAspect="1"/>
          </p:cNvPicPr>
          <p:nvPr/>
        </p:nvPicPr>
        <p:blipFill>
          <a:blip r:embed="rId5"/>
          <a:stretch>
            <a:fillRect/>
          </a:stretch>
        </p:blipFill>
        <p:spPr>
          <a:xfrm>
            <a:off x="7649737" y="2111853"/>
            <a:ext cx="4093737" cy="3343219"/>
          </a:xfrm>
          <a:prstGeom prst="rect">
            <a:avLst/>
          </a:prstGeom>
        </p:spPr>
      </p:pic>
    </p:spTree>
    <p:extLst>
      <p:ext uri="{BB962C8B-B14F-4D97-AF65-F5344CB8AC3E}">
        <p14:creationId xmlns:p14="http://schemas.microsoft.com/office/powerpoint/2010/main" val="1865849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C4473-A3B4-E447-9496-E1F7349BFA50}"/>
              </a:ext>
            </a:extLst>
          </p:cNvPr>
          <p:cNvSpPr>
            <a:spLocks noGrp="1"/>
          </p:cNvSpPr>
          <p:nvPr>
            <p:ph type="title"/>
          </p:nvPr>
        </p:nvSpPr>
        <p:spPr/>
        <p:txBody>
          <a:bodyPr/>
          <a:lstStyle/>
          <a:p>
            <a:r>
              <a:rPr lang="de-DE" dirty="0"/>
              <a:t>Überblick behalten: Funktionen</a:t>
            </a:r>
          </a:p>
        </p:txBody>
      </p:sp>
      <p:sp>
        <p:nvSpPr>
          <p:cNvPr id="5" name="Oval 4">
            <a:extLst>
              <a:ext uri="{FF2B5EF4-FFF2-40B4-BE49-F238E27FC236}">
                <a16:creationId xmlns:a16="http://schemas.microsoft.com/office/drawing/2014/main" id="{E41F6F80-65C7-B142-9D3A-F99192B74428}"/>
              </a:ext>
            </a:extLst>
          </p:cNvPr>
          <p:cNvSpPr/>
          <p:nvPr/>
        </p:nvSpPr>
        <p:spPr>
          <a:xfrm>
            <a:off x="6096000" y="1818573"/>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6" name="Textfeld 5">
            <a:extLst>
              <a:ext uri="{FF2B5EF4-FFF2-40B4-BE49-F238E27FC236}">
                <a16:creationId xmlns:a16="http://schemas.microsoft.com/office/drawing/2014/main" id="{6F63220F-E7AF-6140-BDCF-C4F0B39F9704}"/>
              </a:ext>
            </a:extLst>
          </p:cNvPr>
          <p:cNvSpPr txBox="1"/>
          <p:nvPr/>
        </p:nvSpPr>
        <p:spPr>
          <a:xfrm>
            <a:off x="6763099" y="1818573"/>
            <a:ext cx="4807391" cy="1415772"/>
          </a:xfrm>
          <a:prstGeom prst="rect">
            <a:avLst/>
          </a:prstGeom>
          <a:solidFill>
            <a:srgbClr val="FFC000"/>
          </a:solidFill>
        </p:spPr>
        <p:txBody>
          <a:bodyPr wrap="square" rtlCol="0">
            <a:spAutoFit/>
          </a:bodyPr>
          <a:lstStyle/>
          <a:p>
            <a:r>
              <a:rPr lang="de-DE" dirty="0"/>
              <a:t>Ziehe den Funktionsblock „</a:t>
            </a:r>
            <a:r>
              <a:rPr lang="de-DE" dirty="0" err="1"/>
              <a:t>macheEtwas</a:t>
            </a:r>
            <a:r>
              <a:rPr lang="de-DE" dirty="0"/>
              <a:t>“ in die Programmoberfläche und benenne ihn um in „</a:t>
            </a:r>
            <a:r>
              <a:rPr lang="de-DE" dirty="0" err="1"/>
              <a:t>injektion</a:t>
            </a:r>
            <a:r>
              <a:rPr lang="de-DE" dirty="0"/>
              <a:t>“. Der Name muss mit einem Kleinbuchstaben anfangen!</a:t>
            </a:r>
          </a:p>
          <a:p>
            <a:endParaRPr lang="de-DE" sz="1400" dirty="0"/>
          </a:p>
        </p:txBody>
      </p:sp>
      <p:grpSp>
        <p:nvGrpSpPr>
          <p:cNvPr id="13" name="Gruppieren 12">
            <a:extLst>
              <a:ext uri="{FF2B5EF4-FFF2-40B4-BE49-F238E27FC236}">
                <a16:creationId xmlns:a16="http://schemas.microsoft.com/office/drawing/2014/main" id="{AA2A42BF-A24F-2218-93F9-043900F661B8}"/>
              </a:ext>
            </a:extLst>
          </p:cNvPr>
          <p:cNvGrpSpPr/>
          <p:nvPr/>
        </p:nvGrpSpPr>
        <p:grpSpPr>
          <a:xfrm>
            <a:off x="384852" y="1591462"/>
            <a:ext cx="4458195" cy="1869993"/>
            <a:chOff x="292087" y="942026"/>
            <a:chExt cx="4458195" cy="1869993"/>
          </a:xfrm>
        </p:grpSpPr>
        <p:pic>
          <p:nvPicPr>
            <p:cNvPr id="4" name="Grafik 3">
              <a:extLst>
                <a:ext uri="{FF2B5EF4-FFF2-40B4-BE49-F238E27FC236}">
                  <a16:creationId xmlns:a16="http://schemas.microsoft.com/office/drawing/2014/main" id="{54272AC5-3109-1F01-4338-084BBC6CA59F}"/>
                </a:ext>
              </a:extLst>
            </p:cNvPr>
            <p:cNvPicPr>
              <a:picLocks noChangeAspect="1"/>
            </p:cNvPicPr>
            <p:nvPr/>
          </p:nvPicPr>
          <p:blipFill>
            <a:blip r:embed="rId2"/>
            <a:stretch>
              <a:fillRect/>
            </a:stretch>
          </p:blipFill>
          <p:spPr>
            <a:xfrm>
              <a:off x="3073882" y="1465464"/>
              <a:ext cx="1676400" cy="1003300"/>
            </a:xfrm>
            <a:prstGeom prst="rect">
              <a:avLst/>
            </a:prstGeom>
          </p:spPr>
        </p:pic>
        <p:pic>
          <p:nvPicPr>
            <p:cNvPr id="9" name="Grafik 8">
              <a:extLst>
                <a:ext uri="{FF2B5EF4-FFF2-40B4-BE49-F238E27FC236}">
                  <a16:creationId xmlns:a16="http://schemas.microsoft.com/office/drawing/2014/main" id="{92C86F62-6A7A-8312-FA1F-6514D1A27097}"/>
                </a:ext>
              </a:extLst>
            </p:cNvPr>
            <p:cNvPicPr>
              <a:picLocks noChangeAspect="1"/>
            </p:cNvPicPr>
            <p:nvPr/>
          </p:nvPicPr>
          <p:blipFill>
            <a:blip r:embed="rId3"/>
            <a:stretch>
              <a:fillRect/>
            </a:stretch>
          </p:blipFill>
          <p:spPr>
            <a:xfrm>
              <a:off x="292087" y="942026"/>
              <a:ext cx="910846" cy="843948"/>
            </a:xfrm>
            <a:prstGeom prst="rect">
              <a:avLst/>
            </a:prstGeom>
          </p:spPr>
        </p:pic>
        <p:pic>
          <p:nvPicPr>
            <p:cNvPr id="8" name="Grafik 7">
              <a:extLst>
                <a:ext uri="{FF2B5EF4-FFF2-40B4-BE49-F238E27FC236}">
                  <a16:creationId xmlns:a16="http://schemas.microsoft.com/office/drawing/2014/main" id="{A52EB805-019F-83E1-6B0B-82DF7238F96E}"/>
                </a:ext>
              </a:extLst>
            </p:cNvPr>
            <p:cNvPicPr>
              <a:picLocks noChangeAspect="1"/>
            </p:cNvPicPr>
            <p:nvPr/>
          </p:nvPicPr>
          <p:blipFill>
            <a:blip r:embed="rId4"/>
            <a:stretch>
              <a:fillRect/>
            </a:stretch>
          </p:blipFill>
          <p:spPr>
            <a:xfrm>
              <a:off x="1161670" y="949708"/>
              <a:ext cx="1508879" cy="1862311"/>
            </a:xfrm>
            <a:prstGeom prst="rect">
              <a:avLst/>
            </a:prstGeom>
          </p:spPr>
        </p:pic>
        <p:pic>
          <p:nvPicPr>
            <p:cNvPr id="3" name="Grafik 2">
              <a:extLst>
                <a:ext uri="{FF2B5EF4-FFF2-40B4-BE49-F238E27FC236}">
                  <a16:creationId xmlns:a16="http://schemas.microsoft.com/office/drawing/2014/main" id="{66D68367-BD45-EF5B-80C2-BB44417E67B9}"/>
                </a:ext>
              </a:extLst>
            </p:cNvPr>
            <p:cNvPicPr>
              <a:picLocks noChangeAspect="1"/>
            </p:cNvPicPr>
            <p:nvPr/>
          </p:nvPicPr>
          <p:blipFill>
            <a:blip r:embed="rId5"/>
            <a:stretch>
              <a:fillRect/>
            </a:stretch>
          </p:blipFill>
          <p:spPr>
            <a:xfrm>
              <a:off x="2670549" y="990264"/>
              <a:ext cx="1481873" cy="604448"/>
            </a:xfrm>
            <a:prstGeom prst="rect">
              <a:avLst/>
            </a:prstGeom>
          </p:spPr>
        </p:pic>
      </p:grpSp>
      <p:sp>
        <p:nvSpPr>
          <p:cNvPr id="10" name="Oval 9">
            <a:extLst>
              <a:ext uri="{FF2B5EF4-FFF2-40B4-BE49-F238E27FC236}">
                <a16:creationId xmlns:a16="http://schemas.microsoft.com/office/drawing/2014/main" id="{D772DD05-7A12-2979-153C-0E6E4A23E514}"/>
              </a:ext>
            </a:extLst>
          </p:cNvPr>
          <p:cNvSpPr/>
          <p:nvPr/>
        </p:nvSpPr>
        <p:spPr>
          <a:xfrm>
            <a:off x="6096000" y="362751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pic>
        <p:nvPicPr>
          <p:cNvPr id="15" name="Grafik 14">
            <a:extLst>
              <a:ext uri="{FF2B5EF4-FFF2-40B4-BE49-F238E27FC236}">
                <a16:creationId xmlns:a16="http://schemas.microsoft.com/office/drawing/2014/main" id="{7D03DBC3-190E-7E80-CE18-BE2DF26A4994}"/>
              </a:ext>
            </a:extLst>
          </p:cNvPr>
          <p:cNvPicPr>
            <a:picLocks noChangeAspect="1"/>
          </p:cNvPicPr>
          <p:nvPr/>
        </p:nvPicPr>
        <p:blipFill>
          <a:blip r:embed="rId6"/>
          <a:stretch>
            <a:fillRect/>
          </a:stretch>
        </p:blipFill>
        <p:spPr>
          <a:xfrm>
            <a:off x="220392" y="3591984"/>
            <a:ext cx="5514428" cy="2864785"/>
          </a:xfrm>
          <a:prstGeom prst="rect">
            <a:avLst/>
          </a:prstGeom>
        </p:spPr>
      </p:pic>
      <p:grpSp>
        <p:nvGrpSpPr>
          <p:cNvPr id="17" name="Gruppieren 16">
            <a:extLst>
              <a:ext uri="{FF2B5EF4-FFF2-40B4-BE49-F238E27FC236}">
                <a16:creationId xmlns:a16="http://schemas.microsoft.com/office/drawing/2014/main" id="{7F8FD535-DF66-21CA-507D-9D54074FDF17}"/>
              </a:ext>
            </a:extLst>
          </p:cNvPr>
          <p:cNvGrpSpPr/>
          <p:nvPr/>
        </p:nvGrpSpPr>
        <p:grpSpPr>
          <a:xfrm>
            <a:off x="6763099" y="3627515"/>
            <a:ext cx="4807391" cy="2523768"/>
            <a:chOff x="6763099" y="3627515"/>
            <a:chExt cx="4807391" cy="2523768"/>
          </a:xfrm>
        </p:grpSpPr>
        <p:sp>
          <p:nvSpPr>
            <p:cNvPr id="12" name="Textfeld 11">
              <a:extLst>
                <a:ext uri="{FF2B5EF4-FFF2-40B4-BE49-F238E27FC236}">
                  <a16:creationId xmlns:a16="http://schemas.microsoft.com/office/drawing/2014/main" id="{9D3385E7-53AE-F16C-3EA3-ECA5133BBC36}"/>
                </a:ext>
              </a:extLst>
            </p:cNvPr>
            <p:cNvSpPr txBox="1"/>
            <p:nvPr/>
          </p:nvSpPr>
          <p:spPr>
            <a:xfrm>
              <a:off x="6763099" y="3627515"/>
              <a:ext cx="4807391" cy="2523768"/>
            </a:xfrm>
            <a:prstGeom prst="rect">
              <a:avLst/>
            </a:prstGeom>
            <a:solidFill>
              <a:srgbClr val="FFC000"/>
            </a:solidFill>
          </p:spPr>
          <p:txBody>
            <a:bodyPr wrap="square" rtlCol="0">
              <a:spAutoFit/>
            </a:bodyPr>
            <a:lstStyle/>
            <a:p>
              <a:r>
                <a:rPr lang="de-DE" dirty="0"/>
                <a:t>Der Aufruf der Funktion erfolgt mit dem Baustein</a:t>
              </a:r>
            </a:p>
            <a:p>
              <a:r>
                <a:rPr lang="de-DE" dirty="0"/>
                <a:t>	. Diese Funktionsaufrufe werden automatisch erzeugt, wenn man eine neue Funktion einrichtet.</a:t>
              </a:r>
            </a:p>
            <a:p>
              <a:r>
                <a:rPr lang="de-DE" dirty="0"/>
                <a:t>Richte das Programm so ein, dass bei Druck auf die rote Taste die Funktion aufgerufen wird.</a:t>
              </a:r>
            </a:p>
            <a:p>
              <a:r>
                <a:rPr lang="de-DE" dirty="0"/>
                <a:t>Diese soll die Stepper-Ansteuerung für 1 </a:t>
              </a:r>
              <a:r>
                <a:rPr lang="de-DE" dirty="0" err="1"/>
                <a:t>Umfrehung</a:t>
              </a:r>
              <a:r>
                <a:rPr lang="de-DE" dirty="0"/>
                <a:t> enthalten.</a:t>
              </a:r>
            </a:p>
            <a:p>
              <a:endParaRPr lang="de-DE" sz="1400" dirty="0"/>
            </a:p>
          </p:txBody>
        </p:sp>
        <p:pic>
          <p:nvPicPr>
            <p:cNvPr id="16" name="Grafik 15">
              <a:extLst>
                <a:ext uri="{FF2B5EF4-FFF2-40B4-BE49-F238E27FC236}">
                  <a16:creationId xmlns:a16="http://schemas.microsoft.com/office/drawing/2014/main" id="{9935BD14-BA3A-5322-95B1-1B27516AA97D}"/>
                </a:ext>
              </a:extLst>
            </p:cNvPr>
            <p:cNvPicPr>
              <a:picLocks noChangeAspect="1"/>
            </p:cNvPicPr>
            <p:nvPr/>
          </p:nvPicPr>
          <p:blipFill>
            <a:blip r:embed="rId7"/>
            <a:stretch>
              <a:fillRect/>
            </a:stretch>
          </p:blipFill>
          <p:spPr>
            <a:xfrm>
              <a:off x="6852309" y="3949955"/>
              <a:ext cx="812800" cy="317500"/>
            </a:xfrm>
            <a:prstGeom prst="rect">
              <a:avLst/>
            </a:prstGeom>
          </p:spPr>
        </p:pic>
      </p:grpSp>
      <p:sp>
        <p:nvSpPr>
          <p:cNvPr id="7" name="Oval 6">
            <a:extLst>
              <a:ext uri="{FF2B5EF4-FFF2-40B4-BE49-F238E27FC236}">
                <a16:creationId xmlns:a16="http://schemas.microsoft.com/office/drawing/2014/main" id="{E0BA47F5-402E-FBA5-1846-E32FC6250090}"/>
              </a:ext>
            </a:extLst>
          </p:cNvPr>
          <p:cNvSpPr/>
          <p:nvPr/>
        </p:nvSpPr>
        <p:spPr>
          <a:xfrm>
            <a:off x="6095999" y="94970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1" name="Textfeld 10">
            <a:extLst>
              <a:ext uri="{FF2B5EF4-FFF2-40B4-BE49-F238E27FC236}">
                <a16:creationId xmlns:a16="http://schemas.microsoft.com/office/drawing/2014/main" id="{BED8F754-1C9F-5E59-D53C-E578DBDCE94F}"/>
              </a:ext>
            </a:extLst>
          </p:cNvPr>
          <p:cNvSpPr txBox="1"/>
          <p:nvPr/>
        </p:nvSpPr>
        <p:spPr>
          <a:xfrm>
            <a:off x="6763099" y="954266"/>
            <a:ext cx="4807391" cy="369332"/>
          </a:xfrm>
          <a:prstGeom prst="rect">
            <a:avLst/>
          </a:prstGeom>
          <a:solidFill>
            <a:srgbClr val="FFC000"/>
          </a:solidFill>
        </p:spPr>
        <p:txBody>
          <a:bodyPr wrap="square" rtlCol="0">
            <a:spAutoFit/>
          </a:bodyPr>
          <a:lstStyle/>
          <a:p>
            <a:r>
              <a:rPr lang="de-DE" dirty="0"/>
              <a:t>Schließe die rote Taste an PIN 4 an.</a:t>
            </a:r>
            <a:endParaRPr lang="de-DE" sz="1400" dirty="0"/>
          </a:p>
        </p:txBody>
      </p:sp>
      <p:sp>
        <p:nvSpPr>
          <p:cNvPr id="14" name="Textfeld 13">
            <a:extLst>
              <a:ext uri="{FF2B5EF4-FFF2-40B4-BE49-F238E27FC236}">
                <a16:creationId xmlns:a16="http://schemas.microsoft.com/office/drawing/2014/main" id="{6C220AB7-FE36-C577-5FFA-3CE7CBF0A0D0}"/>
              </a:ext>
            </a:extLst>
          </p:cNvPr>
          <p:cNvSpPr txBox="1"/>
          <p:nvPr/>
        </p:nvSpPr>
        <p:spPr>
          <a:xfrm>
            <a:off x="5757446" y="5671930"/>
            <a:ext cx="338553" cy="307777"/>
          </a:xfrm>
          <a:prstGeom prst="rect">
            <a:avLst/>
          </a:prstGeom>
          <a:solidFill>
            <a:schemeClr val="accent1">
              <a:lumMod val="40000"/>
              <a:lumOff val="60000"/>
            </a:schemeClr>
          </a:solidFill>
        </p:spPr>
        <p:txBody>
          <a:bodyPr wrap="square" rtlCol="0">
            <a:spAutoFit/>
          </a:bodyPr>
          <a:lstStyle/>
          <a:p>
            <a:r>
              <a:rPr lang="de-DE" sz="1400" dirty="0"/>
              <a:t>1</a:t>
            </a:r>
          </a:p>
        </p:txBody>
      </p:sp>
      <p:pic>
        <p:nvPicPr>
          <p:cNvPr id="18" name="Grafik 17">
            <a:extLst>
              <a:ext uri="{FF2B5EF4-FFF2-40B4-BE49-F238E27FC236}">
                <a16:creationId xmlns:a16="http://schemas.microsoft.com/office/drawing/2014/main" id="{60707917-D2F5-0E49-4E25-AF894D51F732}"/>
              </a:ext>
            </a:extLst>
          </p:cNvPr>
          <p:cNvPicPr>
            <a:picLocks noChangeAspect="1"/>
          </p:cNvPicPr>
          <p:nvPr/>
        </p:nvPicPr>
        <p:blipFill>
          <a:blip r:embed="rId8"/>
          <a:stretch>
            <a:fillRect/>
          </a:stretch>
        </p:blipFill>
        <p:spPr>
          <a:xfrm>
            <a:off x="2279374" y="5782046"/>
            <a:ext cx="3111785" cy="674724"/>
          </a:xfrm>
          <a:prstGeom prst="rect">
            <a:avLst/>
          </a:prstGeom>
        </p:spPr>
      </p:pic>
    </p:spTree>
    <p:extLst>
      <p:ext uri="{BB962C8B-B14F-4D97-AF65-F5344CB8AC3E}">
        <p14:creationId xmlns:p14="http://schemas.microsoft.com/office/powerpoint/2010/main" val="3341467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35F12-D9F8-EC40-BC60-604DE7166137}"/>
              </a:ext>
            </a:extLst>
          </p:cNvPr>
          <p:cNvSpPr>
            <a:spLocks noGrp="1"/>
          </p:cNvSpPr>
          <p:nvPr>
            <p:ph type="title"/>
          </p:nvPr>
        </p:nvSpPr>
        <p:spPr/>
        <p:txBody>
          <a:bodyPr/>
          <a:lstStyle/>
          <a:p>
            <a:r>
              <a:rPr lang="de-DE" dirty="0"/>
              <a:t>Spritzenpumpe - Zahnstangenantrieb</a:t>
            </a:r>
          </a:p>
        </p:txBody>
      </p:sp>
      <p:sp>
        <p:nvSpPr>
          <p:cNvPr id="5" name="Rechteck 4">
            <a:extLst>
              <a:ext uri="{FF2B5EF4-FFF2-40B4-BE49-F238E27FC236}">
                <a16:creationId xmlns:a16="http://schemas.microsoft.com/office/drawing/2014/main" id="{01BA5845-2A20-3947-8207-3B1BB3AB8BA7}"/>
              </a:ext>
            </a:extLst>
          </p:cNvPr>
          <p:cNvSpPr/>
          <p:nvPr/>
        </p:nvSpPr>
        <p:spPr>
          <a:xfrm>
            <a:off x="208644" y="5776326"/>
            <a:ext cx="6096000" cy="246221"/>
          </a:xfrm>
          <a:prstGeom prst="rect">
            <a:avLst/>
          </a:prstGeom>
        </p:spPr>
        <p:txBody>
          <a:bodyPr>
            <a:spAutoFit/>
          </a:bodyPr>
          <a:lstStyle/>
          <a:p>
            <a:r>
              <a:rPr lang="de-DE" sz="1000" dirty="0"/>
              <a:t>OSHA </a:t>
            </a:r>
            <a:r>
              <a:rPr lang="de-DE" sz="1000" dirty="0" err="1"/>
              <a:t>Directorate</a:t>
            </a:r>
            <a:r>
              <a:rPr lang="de-DE" sz="1000" dirty="0"/>
              <a:t> </a:t>
            </a:r>
            <a:r>
              <a:rPr lang="de-DE" sz="1000" dirty="0" err="1"/>
              <a:t>of</a:t>
            </a:r>
            <a:r>
              <a:rPr lang="de-DE" sz="1000" dirty="0"/>
              <a:t> Technical Support </a:t>
            </a:r>
            <a:r>
              <a:rPr lang="de-DE" sz="1000" dirty="0" err="1"/>
              <a:t>and</a:t>
            </a:r>
            <a:r>
              <a:rPr lang="de-DE" sz="1000" dirty="0"/>
              <a:t> Emergency Management, Public </a:t>
            </a:r>
            <a:r>
              <a:rPr lang="de-DE" sz="1000" dirty="0" err="1"/>
              <a:t>domain</a:t>
            </a:r>
            <a:r>
              <a:rPr lang="de-DE" sz="1000" dirty="0"/>
              <a:t>, via Wikimedia </a:t>
            </a:r>
            <a:r>
              <a:rPr lang="de-DE" sz="1000" dirty="0" err="1"/>
              <a:t>Commons</a:t>
            </a:r>
            <a:endParaRPr lang="de-DE" sz="1000" dirty="0"/>
          </a:p>
        </p:txBody>
      </p:sp>
      <p:pic>
        <p:nvPicPr>
          <p:cNvPr id="7" name="Grafik 6" descr="Ein Bild, das Metallwaren, Zahnrad enthält.&#10;&#10;Automatisch generierte Beschreibung">
            <a:extLst>
              <a:ext uri="{FF2B5EF4-FFF2-40B4-BE49-F238E27FC236}">
                <a16:creationId xmlns:a16="http://schemas.microsoft.com/office/drawing/2014/main" id="{00BCC0A5-5533-164D-9AA2-B71A7752BE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3277" y="1081674"/>
            <a:ext cx="3985773" cy="4483994"/>
          </a:xfrm>
          <a:prstGeom prst="rect">
            <a:avLst/>
          </a:prstGeom>
        </p:spPr>
      </p:pic>
      <p:sp>
        <p:nvSpPr>
          <p:cNvPr id="11" name="Rechteck 10">
            <a:extLst>
              <a:ext uri="{FF2B5EF4-FFF2-40B4-BE49-F238E27FC236}">
                <a16:creationId xmlns:a16="http://schemas.microsoft.com/office/drawing/2014/main" id="{66811CCB-AC68-5F4D-8708-E744804AD4FF}"/>
              </a:ext>
            </a:extLst>
          </p:cNvPr>
          <p:cNvSpPr/>
          <p:nvPr/>
        </p:nvSpPr>
        <p:spPr>
          <a:xfrm>
            <a:off x="208644" y="6022547"/>
            <a:ext cx="2574744" cy="261610"/>
          </a:xfrm>
          <a:prstGeom prst="rect">
            <a:avLst/>
          </a:prstGeom>
        </p:spPr>
        <p:txBody>
          <a:bodyPr wrap="none">
            <a:spAutoFit/>
          </a:bodyPr>
          <a:lstStyle/>
          <a:p>
            <a:r>
              <a:rPr lang="de-DE" sz="1100" dirty="0"/>
              <a:t>https://</a:t>
            </a:r>
            <a:r>
              <a:rPr lang="de-DE" sz="1100" dirty="0" err="1"/>
              <a:t>de.wikipedia.org</a:t>
            </a:r>
            <a:r>
              <a:rPr lang="de-DE" sz="1100" dirty="0"/>
              <a:t>/</a:t>
            </a:r>
            <a:r>
              <a:rPr lang="de-DE" sz="1100" dirty="0" err="1"/>
              <a:t>wiki</a:t>
            </a:r>
            <a:r>
              <a:rPr lang="de-DE" sz="1100" dirty="0"/>
              <a:t>/Zahnstange</a:t>
            </a:r>
          </a:p>
        </p:txBody>
      </p:sp>
      <p:pic>
        <p:nvPicPr>
          <p:cNvPr id="4" name="Grafik 3" descr="Ein Bild, das drinnen enthält.&#10;&#10;Automatisch generierte Beschreibung">
            <a:extLst>
              <a:ext uri="{FF2B5EF4-FFF2-40B4-BE49-F238E27FC236}">
                <a16:creationId xmlns:a16="http://schemas.microsoft.com/office/drawing/2014/main" id="{4EDEB8DA-9DAA-C04D-8782-599D2CBBF4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05342" y="1948189"/>
            <a:ext cx="7139795" cy="3216239"/>
          </a:xfrm>
          <a:prstGeom prst="rect">
            <a:avLst/>
          </a:prstGeom>
        </p:spPr>
      </p:pic>
    </p:spTree>
    <p:extLst>
      <p:ext uri="{BB962C8B-B14F-4D97-AF65-F5344CB8AC3E}">
        <p14:creationId xmlns:p14="http://schemas.microsoft.com/office/powerpoint/2010/main" val="2945418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E58BD328-4824-5A4B-A4EF-467CB4F6496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123720"/>
            <a:ext cx="12192000" cy="4630789"/>
          </a:xfrm>
          <a:prstGeom prst="rect">
            <a:avLst/>
          </a:prstGeom>
        </p:spPr>
      </p:pic>
      <p:sp>
        <p:nvSpPr>
          <p:cNvPr id="2" name="Titel 1">
            <a:extLst>
              <a:ext uri="{FF2B5EF4-FFF2-40B4-BE49-F238E27FC236}">
                <a16:creationId xmlns:a16="http://schemas.microsoft.com/office/drawing/2014/main" id="{AB827A33-CB77-824E-A863-D657F8D63B62}"/>
              </a:ext>
            </a:extLst>
          </p:cNvPr>
          <p:cNvSpPr>
            <a:spLocks noGrp="1"/>
          </p:cNvSpPr>
          <p:nvPr>
            <p:ph type="title"/>
          </p:nvPr>
        </p:nvSpPr>
        <p:spPr/>
        <p:txBody>
          <a:bodyPr/>
          <a:lstStyle/>
          <a:p>
            <a:r>
              <a:rPr lang="de-DE" dirty="0"/>
              <a:t>Zahnstangengetriebe</a:t>
            </a:r>
          </a:p>
        </p:txBody>
      </p:sp>
      <p:sp>
        <p:nvSpPr>
          <p:cNvPr id="5" name="Rechteck 4">
            <a:extLst>
              <a:ext uri="{FF2B5EF4-FFF2-40B4-BE49-F238E27FC236}">
                <a16:creationId xmlns:a16="http://schemas.microsoft.com/office/drawing/2014/main" id="{1A4CDD78-1B6E-9241-A761-5EBC032C7F37}"/>
              </a:ext>
            </a:extLst>
          </p:cNvPr>
          <p:cNvSpPr/>
          <p:nvPr/>
        </p:nvSpPr>
        <p:spPr>
          <a:xfrm>
            <a:off x="115324" y="6026237"/>
            <a:ext cx="6096000" cy="253916"/>
          </a:xfrm>
          <a:prstGeom prst="rect">
            <a:avLst/>
          </a:prstGeom>
        </p:spPr>
        <p:txBody>
          <a:bodyPr>
            <a:spAutoFit/>
          </a:bodyPr>
          <a:lstStyle/>
          <a:p>
            <a:r>
              <a:rPr lang="de-DE" sz="1050" dirty="0"/>
              <a:t>https://</a:t>
            </a:r>
            <a:r>
              <a:rPr lang="de-DE" sz="1050" dirty="0" err="1"/>
              <a:t>www.grund-wissen.de</a:t>
            </a:r>
            <a:r>
              <a:rPr lang="de-DE" sz="1050" dirty="0"/>
              <a:t>/</a:t>
            </a:r>
            <a:r>
              <a:rPr lang="de-DE" sz="1050" dirty="0" err="1"/>
              <a:t>physik</a:t>
            </a:r>
            <a:r>
              <a:rPr lang="de-DE" sz="1050" dirty="0"/>
              <a:t>/</a:t>
            </a:r>
            <a:r>
              <a:rPr lang="de-DE" sz="1050" dirty="0" err="1"/>
              <a:t>mechanik</a:t>
            </a:r>
            <a:r>
              <a:rPr lang="de-DE" sz="1050" dirty="0"/>
              <a:t>/</a:t>
            </a:r>
            <a:r>
              <a:rPr lang="de-DE" sz="1050" dirty="0" err="1"/>
              <a:t>kraftwandler</a:t>
            </a:r>
            <a:r>
              <a:rPr lang="de-DE" sz="1050" dirty="0"/>
              <a:t>-und-getriebe/</a:t>
            </a:r>
            <a:r>
              <a:rPr lang="de-DE" sz="1050" dirty="0" err="1"/>
              <a:t>zahnraeder</a:t>
            </a:r>
            <a:r>
              <a:rPr lang="de-DE" sz="1050" dirty="0"/>
              <a:t>-und-</a:t>
            </a:r>
            <a:r>
              <a:rPr lang="de-DE" sz="1050" dirty="0" err="1"/>
              <a:t>getriebe.html</a:t>
            </a:r>
            <a:endParaRPr lang="de-DE" sz="1050" dirty="0"/>
          </a:p>
        </p:txBody>
      </p:sp>
      <p:pic>
        <p:nvPicPr>
          <p:cNvPr id="17" name="Grafik 16">
            <a:extLst>
              <a:ext uri="{FF2B5EF4-FFF2-40B4-BE49-F238E27FC236}">
                <a16:creationId xmlns:a16="http://schemas.microsoft.com/office/drawing/2014/main" id="{7EEBD19B-3A86-B54D-8DB7-A4BB9E1B49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51504" y="1722657"/>
            <a:ext cx="2163543" cy="2163543"/>
          </a:xfrm>
          <a:prstGeom prst="rect">
            <a:avLst/>
          </a:prstGeom>
        </p:spPr>
      </p:pic>
      <p:pic>
        <p:nvPicPr>
          <p:cNvPr id="13" name="Grafik 12">
            <a:extLst>
              <a:ext uri="{FF2B5EF4-FFF2-40B4-BE49-F238E27FC236}">
                <a16:creationId xmlns:a16="http://schemas.microsoft.com/office/drawing/2014/main" id="{DAE01EAC-A49C-584A-97C6-4D847C2973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18932" y="1711227"/>
            <a:ext cx="6506995" cy="985737"/>
          </a:xfrm>
          <a:prstGeom prst="rect">
            <a:avLst/>
          </a:prstGeom>
        </p:spPr>
      </p:pic>
      <p:pic>
        <p:nvPicPr>
          <p:cNvPr id="21" name="Grafik 20">
            <a:extLst>
              <a:ext uri="{FF2B5EF4-FFF2-40B4-BE49-F238E27FC236}">
                <a16:creationId xmlns:a16="http://schemas.microsoft.com/office/drawing/2014/main" id="{7F438E7F-CAE2-9941-85FE-F6119413D1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63764" y="1113605"/>
            <a:ext cx="2139022" cy="1646079"/>
          </a:xfrm>
          <a:prstGeom prst="rect">
            <a:avLst/>
          </a:prstGeom>
        </p:spPr>
      </p:pic>
      <p:pic>
        <p:nvPicPr>
          <p:cNvPr id="25" name="Grafik 24">
            <a:extLst>
              <a:ext uri="{FF2B5EF4-FFF2-40B4-BE49-F238E27FC236}">
                <a16:creationId xmlns:a16="http://schemas.microsoft.com/office/drawing/2014/main" id="{84A0008E-93C5-F24C-8628-13D3972AFF6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3999" y="4022398"/>
            <a:ext cx="6789275" cy="1668119"/>
          </a:xfrm>
          <a:prstGeom prst="rect">
            <a:avLst/>
          </a:prstGeom>
        </p:spPr>
      </p:pic>
      <p:sp>
        <p:nvSpPr>
          <p:cNvPr id="26" name="Rechteck 25">
            <a:extLst>
              <a:ext uri="{FF2B5EF4-FFF2-40B4-BE49-F238E27FC236}">
                <a16:creationId xmlns:a16="http://schemas.microsoft.com/office/drawing/2014/main" id="{66D5BEF9-625D-CA4C-BF37-49A42FAA65C1}"/>
              </a:ext>
            </a:extLst>
          </p:cNvPr>
          <p:cNvSpPr/>
          <p:nvPr/>
        </p:nvSpPr>
        <p:spPr>
          <a:xfrm>
            <a:off x="3249975" y="1162944"/>
            <a:ext cx="4510658" cy="369332"/>
          </a:xfrm>
          <a:prstGeom prst="rect">
            <a:avLst/>
          </a:prstGeom>
        </p:spPr>
        <p:txBody>
          <a:bodyPr wrap="none">
            <a:spAutoFit/>
          </a:bodyPr>
          <a:lstStyle/>
          <a:p>
            <a:r>
              <a:rPr lang="de-DE" dirty="0"/>
              <a:t>Mittlerer Durchmesser (Teilkreisdurchmesser)</a:t>
            </a:r>
          </a:p>
        </p:txBody>
      </p:sp>
    </p:spTree>
    <p:extLst>
      <p:ext uri="{BB962C8B-B14F-4D97-AF65-F5344CB8AC3E}">
        <p14:creationId xmlns:p14="http://schemas.microsoft.com/office/powerpoint/2010/main" val="38449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8C0BC-3E62-3548-B4C2-3554FF7E4E61}"/>
              </a:ext>
            </a:extLst>
          </p:cNvPr>
          <p:cNvSpPr>
            <a:spLocks noGrp="1"/>
          </p:cNvSpPr>
          <p:nvPr>
            <p:ph type="title"/>
          </p:nvPr>
        </p:nvSpPr>
        <p:spPr/>
        <p:txBody>
          <a:bodyPr/>
          <a:lstStyle/>
          <a:p>
            <a:r>
              <a:rPr lang="de-DE" dirty="0"/>
              <a:t>Berechnung des Hubes</a:t>
            </a:r>
          </a:p>
        </p:txBody>
      </p:sp>
      <p:pic>
        <p:nvPicPr>
          <p:cNvPr id="5" name="Grafik 4">
            <a:extLst>
              <a:ext uri="{FF2B5EF4-FFF2-40B4-BE49-F238E27FC236}">
                <a16:creationId xmlns:a16="http://schemas.microsoft.com/office/drawing/2014/main" id="{DAF14709-F535-4249-8D41-FC20E610E42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1092154"/>
            <a:ext cx="12192000" cy="4920214"/>
          </a:xfrm>
          <a:prstGeom prst="rect">
            <a:avLst/>
          </a:prstGeom>
        </p:spPr>
      </p:pic>
      <p:sp>
        <p:nvSpPr>
          <p:cNvPr id="6" name="Textfeld 5">
            <a:extLst>
              <a:ext uri="{FF2B5EF4-FFF2-40B4-BE49-F238E27FC236}">
                <a16:creationId xmlns:a16="http://schemas.microsoft.com/office/drawing/2014/main" id="{0DBAA52E-89FA-254D-829E-2CB047C8CA09}"/>
              </a:ext>
            </a:extLst>
          </p:cNvPr>
          <p:cNvSpPr txBox="1"/>
          <p:nvPr/>
        </p:nvSpPr>
        <p:spPr>
          <a:xfrm>
            <a:off x="5390145" y="1908810"/>
            <a:ext cx="3623310" cy="923330"/>
          </a:xfrm>
          <a:prstGeom prst="rect">
            <a:avLst/>
          </a:prstGeom>
          <a:noFill/>
        </p:spPr>
        <p:txBody>
          <a:bodyPr wrap="square" rtlCol="0">
            <a:spAutoFit/>
          </a:bodyPr>
          <a:lstStyle/>
          <a:p>
            <a:r>
              <a:rPr lang="de-DE" dirty="0"/>
              <a:t>Berechnung des Hubes:</a:t>
            </a:r>
          </a:p>
          <a:p>
            <a:r>
              <a:rPr lang="de-DE" dirty="0"/>
              <a:t>H = </a:t>
            </a:r>
            <a:r>
              <a:rPr lang="de-DE" dirty="0">
                <a:latin typeface="Symbol" pitchFamily="2" charset="2"/>
              </a:rPr>
              <a:t>p</a:t>
            </a:r>
            <a:r>
              <a:rPr lang="de-DE" dirty="0"/>
              <a:t> * d * N</a:t>
            </a:r>
          </a:p>
          <a:p>
            <a:r>
              <a:rPr lang="de-DE" dirty="0"/>
              <a:t>d = 9,5 mm</a:t>
            </a:r>
          </a:p>
        </p:txBody>
      </p:sp>
      <p:sp>
        <p:nvSpPr>
          <p:cNvPr id="7" name="Textfeld 6">
            <a:extLst>
              <a:ext uri="{FF2B5EF4-FFF2-40B4-BE49-F238E27FC236}">
                <a16:creationId xmlns:a16="http://schemas.microsoft.com/office/drawing/2014/main" id="{929FE703-11AF-A946-8005-C8B591F315A0}"/>
              </a:ext>
            </a:extLst>
          </p:cNvPr>
          <p:cNvSpPr txBox="1"/>
          <p:nvPr/>
        </p:nvSpPr>
        <p:spPr>
          <a:xfrm>
            <a:off x="4799594" y="5889107"/>
            <a:ext cx="4675875" cy="400110"/>
          </a:xfrm>
          <a:prstGeom prst="rect">
            <a:avLst/>
          </a:prstGeom>
          <a:noFill/>
        </p:spPr>
        <p:txBody>
          <a:bodyPr wrap="square" rtlCol="0">
            <a:spAutoFit/>
          </a:bodyPr>
          <a:lstStyle/>
          <a:p>
            <a:r>
              <a:rPr lang="de-DE" sz="2000" dirty="0"/>
              <a:t>H = Anzahl der Zähne *Abstand der Zähne</a:t>
            </a:r>
          </a:p>
        </p:txBody>
      </p:sp>
      <p:cxnSp>
        <p:nvCxnSpPr>
          <p:cNvPr id="4" name="Gerade Verbindung 3">
            <a:extLst>
              <a:ext uri="{FF2B5EF4-FFF2-40B4-BE49-F238E27FC236}">
                <a16:creationId xmlns:a16="http://schemas.microsoft.com/office/drawing/2014/main" id="{A802199F-6703-1768-9D34-C686DE105BCD}"/>
              </a:ext>
            </a:extLst>
          </p:cNvPr>
          <p:cNvCxnSpPr/>
          <p:nvPr/>
        </p:nvCxnSpPr>
        <p:spPr>
          <a:xfrm flipV="1">
            <a:off x="8408020" y="3612995"/>
            <a:ext cx="0" cy="713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73F28124-0AAB-1E3B-2017-0FAC130C3B89}"/>
              </a:ext>
            </a:extLst>
          </p:cNvPr>
          <p:cNvCxnSpPr/>
          <p:nvPr/>
        </p:nvCxnSpPr>
        <p:spPr>
          <a:xfrm flipV="1">
            <a:off x="8987436" y="3612995"/>
            <a:ext cx="0" cy="713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6F7B5583-8BED-14A8-5728-E1545A825FE3}"/>
              </a:ext>
            </a:extLst>
          </p:cNvPr>
          <p:cNvCxnSpPr/>
          <p:nvPr/>
        </p:nvCxnSpPr>
        <p:spPr>
          <a:xfrm>
            <a:off x="8408020" y="3836020"/>
            <a:ext cx="579416" cy="0"/>
          </a:xfrm>
          <a:prstGeom prst="straightConnector1">
            <a:avLst/>
          </a:prstGeom>
          <a:ln w="15875">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7A45C8E-0739-9392-6748-0A738511664B}"/>
              </a:ext>
            </a:extLst>
          </p:cNvPr>
          <p:cNvSpPr txBox="1"/>
          <p:nvPr/>
        </p:nvSpPr>
        <p:spPr>
          <a:xfrm>
            <a:off x="8540218" y="3481307"/>
            <a:ext cx="315020" cy="369332"/>
          </a:xfrm>
          <a:prstGeom prst="rect">
            <a:avLst/>
          </a:prstGeom>
          <a:noFill/>
        </p:spPr>
        <p:txBody>
          <a:bodyPr wrap="square">
            <a:spAutoFit/>
          </a:bodyPr>
          <a:lstStyle/>
          <a:p>
            <a:r>
              <a:rPr lang="de-DE" dirty="0"/>
              <a:t>a</a:t>
            </a:r>
          </a:p>
        </p:txBody>
      </p:sp>
      <p:sp>
        <p:nvSpPr>
          <p:cNvPr id="15" name="Textfeld 14">
            <a:extLst>
              <a:ext uri="{FF2B5EF4-FFF2-40B4-BE49-F238E27FC236}">
                <a16:creationId xmlns:a16="http://schemas.microsoft.com/office/drawing/2014/main" id="{CA69B2C8-9A76-2DC1-69AC-109E9BDA3A29}"/>
              </a:ext>
            </a:extLst>
          </p:cNvPr>
          <p:cNvSpPr txBox="1"/>
          <p:nvPr/>
        </p:nvSpPr>
        <p:spPr>
          <a:xfrm>
            <a:off x="5364126" y="2779309"/>
            <a:ext cx="3623310" cy="923330"/>
          </a:xfrm>
          <a:prstGeom prst="rect">
            <a:avLst/>
          </a:prstGeom>
          <a:noFill/>
        </p:spPr>
        <p:txBody>
          <a:bodyPr wrap="square" rtlCol="0">
            <a:spAutoFit/>
          </a:bodyPr>
          <a:lstStyle/>
          <a:p>
            <a:r>
              <a:rPr lang="de-DE" dirty="0"/>
              <a:t>Berechnung des Hubes:</a:t>
            </a:r>
          </a:p>
          <a:p>
            <a:r>
              <a:rPr lang="de-DE" dirty="0"/>
              <a:t>H = Z * a * N</a:t>
            </a:r>
          </a:p>
          <a:p>
            <a:r>
              <a:rPr lang="de-DE" dirty="0"/>
              <a:t>a = 2,5 mm</a:t>
            </a:r>
          </a:p>
        </p:txBody>
      </p:sp>
      <p:sp>
        <p:nvSpPr>
          <p:cNvPr id="3" name="Rechteck 2">
            <a:extLst>
              <a:ext uri="{FF2B5EF4-FFF2-40B4-BE49-F238E27FC236}">
                <a16:creationId xmlns:a16="http://schemas.microsoft.com/office/drawing/2014/main" id="{5456EF79-F2AE-51DA-616B-7C061DE06628}"/>
              </a:ext>
            </a:extLst>
          </p:cNvPr>
          <p:cNvSpPr/>
          <p:nvPr/>
        </p:nvSpPr>
        <p:spPr>
          <a:xfrm>
            <a:off x="5364125" y="3612995"/>
            <a:ext cx="1376146" cy="369332"/>
          </a:xfrm>
          <a:prstGeom prst="rect">
            <a:avLst/>
          </a:prstGeom>
        </p:spPr>
        <p:txBody>
          <a:bodyPr wrap="none">
            <a:spAutoFit/>
          </a:bodyPr>
          <a:lstStyle/>
          <a:p>
            <a:r>
              <a:rPr lang="de-DE" dirty="0"/>
              <a:t>Z = 12 Zähne</a:t>
            </a:r>
          </a:p>
        </p:txBody>
      </p:sp>
    </p:spTree>
    <p:extLst>
      <p:ext uri="{BB962C8B-B14F-4D97-AF65-F5344CB8AC3E}">
        <p14:creationId xmlns:p14="http://schemas.microsoft.com/office/powerpoint/2010/main" val="178721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BE4AC20-EBCE-2543-84F6-9D9E0DE19500}"/>
              </a:ext>
            </a:extLst>
          </p:cNvPr>
          <p:cNvSpPr>
            <a:spLocks noGrp="1"/>
          </p:cNvSpPr>
          <p:nvPr>
            <p:ph idx="1"/>
          </p:nvPr>
        </p:nvSpPr>
        <p:spPr>
          <a:xfrm>
            <a:off x="818359" y="959126"/>
            <a:ext cx="10979426" cy="531743"/>
          </a:xfrm>
          <a:solidFill>
            <a:srgbClr val="C00000">
              <a:alpha val="35546"/>
            </a:srgbClr>
          </a:solidFill>
        </p:spPr>
        <p:txBody>
          <a:bodyPr>
            <a:normAutofit/>
          </a:bodyPr>
          <a:lstStyle/>
          <a:p>
            <a:pPr marL="0" indent="0">
              <a:buNone/>
            </a:pPr>
            <a:r>
              <a:rPr lang="de-DE" dirty="0"/>
              <a:t>Berechne die notwendige Umdrehungszahl für einen Vorschub von 0,1 ml.</a:t>
            </a:r>
          </a:p>
        </p:txBody>
      </p:sp>
      <p:sp>
        <p:nvSpPr>
          <p:cNvPr id="2" name="Titel 1">
            <a:extLst>
              <a:ext uri="{FF2B5EF4-FFF2-40B4-BE49-F238E27FC236}">
                <a16:creationId xmlns:a16="http://schemas.microsoft.com/office/drawing/2014/main" id="{92FF1B7F-2185-3449-B769-3FCF5DEBC67A}"/>
              </a:ext>
            </a:extLst>
          </p:cNvPr>
          <p:cNvSpPr>
            <a:spLocks noGrp="1"/>
          </p:cNvSpPr>
          <p:nvPr>
            <p:ph type="title"/>
          </p:nvPr>
        </p:nvSpPr>
        <p:spPr/>
        <p:txBody>
          <a:bodyPr/>
          <a:lstStyle/>
          <a:p>
            <a:r>
              <a:rPr lang="de-DE" dirty="0"/>
              <a:t>Berechnung der Umdrehungszahl</a:t>
            </a:r>
          </a:p>
        </p:txBody>
      </p:sp>
      <p:pic>
        <p:nvPicPr>
          <p:cNvPr id="4" name="Grafik 3">
            <a:extLst>
              <a:ext uri="{FF2B5EF4-FFF2-40B4-BE49-F238E27FC236}">
                <a16:creationId xmlns:a16="http://schemas.microsoft.com/office/drawing/2014/main" id="{22EA53F1-33F2-5166-B84B-DCF141E7A050}"/>
              </a:ext>
            </a:extLst>
          </p:cNvPr>
          <p:cNvPicPr>
            <a:picLocks noChangeAspect="1"/>
          </p:cNvPicPr>
          <p:nvPr/>
        </p:nvPicPr>
        <p:blipFill rotWithShape="1">
          <a:blip r:embed="rId3"/>
          <a:srcRect b="10239"/>
          <a:stretch/>
        </p:blipFill>
        <p:spPr>
          <a:xfrm>
            <a:off x="6929087" y="1948898"/>
            <a:ext cx="4970014" cy="830997"/>
          </a:xfrm>
          <a:prstGeom prst="rect">
            <a:avLst/>
          </a:prstGeom>
        </p:spPr>
      </p:pic>
      <p:sp>
        <p:nvSpPr>
          <p:cNvPr id="5" name="Oval 4">
            <a:extLst>
              <a:ext uri="{FF2B5EF4-FFF2-40B4-BE49-F238E27FC236}">
                <a16:creationId xmlns:a16="http://schemas.microsoft.com/office/drawing/2014/main" id="{08D724BE-0FE9-1E5C-D407-5455209275E9}"/>
              </a:ext>
            </a:extLst>
          </p:cNvPr>
          <p:cNvSpPr/>
          <p:nvPr/>
        </p:nvSpPr>
        <p:spPr>
          <a:xfrm>
            <a:off x="292899" y="194889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6" name="Textfeld 5">
            <a:extLst>
              <a:ext uri="{FF2B5EF4-FFF2-40B4-BE49-F238E27FC236}">
                <a16:creationId xmlns:a16="http://schemas.microsoft.com/office/drawing/2014/main" id="{3D2475D7-A25C-D186-D18F-A0B3B4088B9C}"/>
              </a:ext>
            </a:extLst>
          </p:cNvPr>
          <p:cNvSpPr txBox="1"/>
          <p:nvPr/>
        </p:nvSpPr>
        <p:spPr>
          <a:xfrm>
            <a:off x="818359" y="1948898"/>
            <a:ext cx="5875608" cy="830997"/>
          </a:xfrm>
          <a:prstGeom prst="rect">
            <a:avLst/>
          </a:prstGeom>
          <a:solidFill>
            <a:srgbClr val="FFC000"/>
          </a:solidFill>
        </p:spPr>
        <p:txBody>
          <a:bodyPr wrap="square" rtlCol="0">
            <a:spAutoFit/>
          </a:bodyPr>
          <a:lstStyle/>
          <a:p>
            <a:r>
              <a:rPr lang="de-DE" sz="2400" dirty="0"/>
              <a:t>Wieviel Millimeter legt der Spritzenkolben bei einer Vollumdrehung des Rotors zurück?</a:t>
            </a:r>
          </a:p>
        </p:txBody>
      </p:sp>
      <p:sp>
        <p:nvSpPr>
          <p:cNvPr id="7" name="Oval 6">
            <a:extLst>
              <a:ext uri="{FF2B5EF4-FFF2-40B4-BE49-F238E27FC236}">
                <a16:creationId xmlns:a16="http://schemas.microsoft.com/office/drawing/2014/main" id="{3DD993A1-818B-6BE8-2574-72F5F5EA7D63}"/>
              </a:ext>
            </a:extLst>
          </p:cNvPr>
          <p:cNvSpPr/>
          <p:nvPr/>
        </p:nvSpPr>
        <p:spPr>
          <a:xfrm>
            <a:off x="292899" y="315140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8" name="Textfeld 7">
            <a:extLst>
              <a:ext uri="{FF2B5EF4-FFF2-40B4-BE49-F238E27FC236}">
                <a16:creationId xmlns:a16="http://schemas.microsoft.com/office/drawing/2014/main" id="{699FDA79-A5DE-35A6-6B47-BADAB3807F59}"/>
              </a:ext>
            </a:extLst>
          </p:cNvPr>
          <p:cNvSpPr txBox="1"/>
          <p:nvPr/>
        </p:nvSpPr>
        <p:spPr>
          <a:xfrm>
            <a:off x="818359" y="3151409"/>
            <a:ext cx="5875608" cy="1200329"/>
          </a:xfrm>
          <a:prstGeom prst="rect">
            <a:avLst/>
          </a:prstGeom>
          <a:solidFill>
            <a:srgbClr val="FFC000"/>
          </a:solidFill>
        </p:spPr>
        <p:txBody>
          <a:bodyPr wrap="square" rtlCol="0">
            <a:spAutoFit/>
          </a:bodyPr>
          <a:lstStyle/>
          <a:p>
            <a:r>
              <a:rPr lang="de-DE" sz="2400" dirty="0"/>
              <a:t>Wieviel Umdrehungen bzw. Bruchteile von Umdrehungen werden für einen Vorschub von 1ml benötigt?</a:t>
            </a:r>
          </a:p>
        </p:txBody>
      </p:sp>
      <p:sp>
        <p:nvSpPr>
          <p:cNvPr id="9" name="Oval 8">
            <a:extLst>
              <a:ext uri="{FF2B5EF4-FFF2-40B4-BE49-F238E27FC236}">
                <a16:creationId xmlns:a16="http://schemas.microsoft.com/office/drawing/2014/main" id="{9298EC61-F56C-32F9-82AC-3EB61C8671F2}"/>
              </a:ext>
            </a:extLst>
          </p:cNvPr>
          <p:cNvSpPr/>
          <p:nvPr/>
        </p:nvSpPr>
        <p:spPr>
          <a:xfrm>
            <a:off x="292899" y="457199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0" name="Textfeld 9">
            <a:extLst>
              <a:ext uri="{FF2B5EF4-FFF2-40B4-BE49-F238E27FC236}">
                <a16:creationId xmlns:a16="http://schemas.microsoft.com/office/drawing/2014/main" id="{878510BD-3A6F-F632-4086-773CF9E5A69F}"/>
              </a:ext>
            </a:extLst>
          </p:cNvPr>
          <p:cNvSpPr txBox="1"/>
          <p:nvPr/>
        </p:nvSpPr>
        <p:spPr>
          <a:xfrm>
            <a:off x="818359" y="4571992"/>
            <a:ext cx="5875608" cy="1200329"/>
          </a:xfrm>
          <a:prstGeom prst="rect">
            <a:avLst/>
          </a:prstGeom>
          <a:solidFill>
            <a:srgbClr val="FFC000"/>
          </a:solidFill>
        </p:spPr>
        <p:txBody>
          <a:bodyPr wrap="square" rtlCol="0">
            <a:spAutoFit/>
          </a:bodyPr>
          <a:lstStyle/>
          <a:p>
            <a:r>
              <a:rPr lang="de-DE" sz="2400" dirty="0"/>
              <a:t>Wieviel Umdrehungen bzw. Bruchteile von Umdrehungen werden für einen Vorschub von 0,1ml benötigt?</a:t>
            </a:r>
          </a:p>
        </p:txBody>
      </p:sp>
      <p:pic>
        <p:nvPicPr>
          <p:cNvPr id="11" name="Grafik 10">
            <a:extLst>
              <a:ext uri="{FF2B5EF4-FFF2-40B4-BE49-F238E27FC236}">
                <a16:creationId xmlns:a16="http://schemas.microsoft.com/office/drawing/2014/main" id="{3515E169-423D-E8C6-A87D-359958EC793E}"/>
              </a:ext>
            </a:extLst>
          </p:cNvPr>
          <p:cNvPicPr>
            <a:picLocks noChangeAspect="1"/>
          </p:cNvPicPr>
          <p:nvPr/>
        </p:nvPicPr>
        <p:blipFill rotWithShape="1">
          <a:blip r:embed="rId3"/>
          <a:srcRect b="10239"/>
          <a:stretch/>
        </p:blipFill>
        <p:spPr>
          <a:xfrm>
            <a:off x="6903520" y="3151409"/>
            <a:ext cx="4970014" cy="830997"/>
          </a:xfrm>
          <a:prstGeom prst="rect">
            <a:avLst/>
          </a:prstGeom>
        </p:spPr>
      </p:pic>
      <p:pic>
        <p:nvPicPr>
          <p:cNvPr id="12" name="Grafik 11">
            <a:extLst>
              <a:ext uri="{FF2B5EF4-FFF2-40B4-BE49-F238E27FC236}">
                <a16:creationId xmlns:a16="http://schemas.microsoft.com/office/drawing/2014/main" id="{0879AB25-AEC0-CDCE-2FC6-D10C8B557A62}"/>
              </a:ext>
            </a:extLst>
          </p:cNvPr>
          <p:cNvPicPr>
            <a:picLocks noChangeAspect="1"/>
          </p:cNvPicPr>
          <p:nvPr/>
        </p:nvPicPr>
        <p:blipFill rotWithShape="1">
          <a:blip r:embed="rId3"/>
          <a:srcRect b="10239"/>
          <a:stretch/>
        </p:blipFill>
        <p:spPr>
          <a:xfrm>
            <a:off x="6903520" y="4556679"/>
            <a:ext cx="4970014" cy="830997"/>
          </a:xfrm>
          <a:prstGeom prst="rect">
            <a:avLst/>
          </a:prstGeom>
        </p:spPr>
      </p:pic>
      <p:sp>
        <p:nvSpPr>
          <p:cNvPr id="13" name="Textfeld 12">
            <a:extLst>
              <a:ext uri="{FF2B5EF4-FFF2-40B4-BE49-F238E27FC236}">
                <a16:creationId xmlns:a16="http://schemas.microsoft.com/office/drawing/2014/main" id="{C1007A52-9215-B7B6-5A5F-D9096EA85C90}"/>
              </a:ext>
            </a:extLst>
          </p:cNvPr>
          <p:cNvSpPr txBox="1"/>
          <p:nvPr/>
        </p:nvSpPr>
        <p:spPr>
          <a:xfrm>
            <a:off x="11309952" y="2406058"/>
            <a:ext cx="312906" cy="369332"/>
          </a:xfrm>
          <a:prstGeom prst="rect">
            <a:avLst/>
          </a:prstGeom>
          <a:solidFill>
            <a:srgbClr val="FF0000"/>
          </a:solidFill>
        </p:spPr>
        <p:txBody>
          <a:bodyPr wrap="none" rtlCol="0">
            <a:spAutoFit/>
          </a:bodyPr>
          <a:lstStyle/>
          <a:p>
            <a:r>
              <a:rPr lang="de-DE" b="1" dirty="0">
                <a:latin typeface="Arial" panose="020B0604020202020204" pitchFamily="34" charset="0"/>
                <a:cs typeface="Arial" panose="020B0604020202020204" pitchFamily="34" charset="0"/>
              </a:rPr>
              <a:t>1</a:t>
            </a:r>
          </a:p>
        </p:txBody>
      </p:sp>
      <p:sp>
        <p:nvSpPr>
          <p:cNvPr id="14" name="Textfeld 13">
            <a:extLst>
              <a:ext uri="{FF2B5EF4-FFF2-40B4-BE49-F238E27FC236}">
                <a16:creationId xmlns:a16="http://schemas.microsoft.com/office/drawing/2014/main" id="{5C65D681-6670-9CDE-6131-EE92172355B5}"/>
              </a:ext>
            </a:extLst>
          </p:cNvPr>
          <p:cNvSpPr txBox="1"/>
          <p:nvPr/>
        </p:nvSpPr>
        <p:spPr>
          <a:xfrm>
            <a:off x="11296700" y="3641651"/>
            <a:ext cx="293670" cy="307777"/>
          </a:xfrm>
          <a:prstGeom prst="rect">
            <a:avLst/>
          </a:prstGeom>
          <a:solidFill>
            <a:srgbClr val="FF0000"/>
          </a:solidFill>
        </p:spPr>
        <p:txBody>
          <a:bodyPr wrap="none" rtlCol="0">
            <a:spAutoFit/>
          </a:bodyPr>
          <a:lstStyle/>
          <a:p>
            <a:r>
              <a:rPr lang="de-DE" sz="1400" b="1" dirty="0">
                <a:latin typeface="Arial" panose="020B0604020202020204" pitchFamily="34" charset="0"/>
                <a:cs typeface="Arial" panose="020B0604020202020204" pitchFamily="34" charset="0"/>
              </a:rPr>
              <a:t>?</a:t>
            </a:r>
          </a:p>
        </p:txBody>
      </p:sp>
      <p:sp>
        <p:nvSpPr>
          <p:cNvPr id="15" name="Textfeld 14">
            <a:extLst>
              <a:ext uri="{FF2B5EF4-FFF2-40B4-BE49-F238E27FC236}">
                <a16:creationId xmlns:a16="http://schemas.microsoft.com/office/drawing/2014/main" id="{91993BFD-C463-4AAF-7519-7F49561D91C8}"/>
              </a:ext>
            </a:extLst>
          </p:cNvPr>
          <p:cNvSpPr txBox="1"/>
          <p:nvPr/>
        </p:nvSpPr>
        <p:spPr>
          <a:xfrm>
            <a:off x="11296700" y="5031596"/>
            <a:ext cx="293670" cy="307777"/>
          </a:xfrm>
          <a:prstGeom prst="rect">
            <a:avLst/>
          </a:prstGeom>
          <a:solidFill>
            <a:srgbClr val="FF0000"/>
          </a:solidFill>
        </p:spPr>
        <p:txBody>
          <a:bodyPr wrap="none" rtlCol="0">
            <a:spAutoFit/>
          </a:bodyPr>
          <a:lstStyle/>
          <a:p>
            <a:r>
              <a:rPr lang="de-DE" sz="1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58576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FA82AD-64B2-8849-ADE1-E98B063C9759}"/>
              </a:ext>
            </a:extLst>
          </p:cNvPr>
          <p:cNvSpPr>
            <a:spLocks noGrp="1"/>
          </p:cNvSpPr>
          <p:nvPr>
            <p:ph idx="1"/>
          </p:nvPr>
        </p:nvSpPr>
        <p:spPr>
          <a:xfrm>
            <a:off x="427790" y="1088833"/>
            <a:ext cx="10515600" cy="4754566"/>
          </a:xfrm>
        </p:spPr>
        <p:txBody>
          <a:bodyPr>
            <a:normAutofit/>
          </a:bodyPr>
          <a:lstStyle/>
          <a:p>
            <a:pPr marL="0" indent="0">
              <a:buNone/>
            </a:pPr>
            <a:r>
              <a:rPr lang="de-DE" dirty="0"/>
              <a:t>Hub des Zahnstangengetriebes: 	H</a:t>
            </a:r>
            <a:r>
              <a:rPr lang="de-DE" baseline="-25000" dirty="0"/>
              <a:t>U</a:t>
            </a:r>
            <a:r>
              <a:rPr lang="de-DE" dirty="0"/>
              <a:t> = Z * a = 12 * 2,5mm = 30 mm</a:t>
            </a:r>
          </a:p>
          <a:p>
            <a:pPr marL="0" indent="0">
              <a:buNone/>
            </a:pPr>
            <a:r>
              <a:rPr lang="de-DE" dirty="0"/>
              <a:t>Vorschub Spritze 1 ml: 			H</a:t>
            </a:r>
            <a:r>
              <a:rPr lang="de-DE" baseline="-25000" dirty="0"/>
              <a:t>1ml</a:t>
            </a:r>
            <a:r>
              <a:rPr lang="de-DE" dirty="0"/>
              <a:t> = 5 mm/ml</a:t>
            </a:r>
          </a:p>
        </p:txBody>
      </p:sp>
      <p:sp>
        <p:nvSpPr>
          <p:cNvPr id="2" name="Titel 1">
            <a:extLst>
              <a:ext uri="{FF2B5EF4-FFF2-40B4-BE49-F238E27FC236}">
                <a16:creationId xmlns:a16="http://schemas.microsoft.com/office/drawing/2014/main" id="{171328ED-4A5C-584C-9675-8B93D192547E}"/>
              </a:ext>
            </a:extLst>
          </p:cNvPr>
          <p:cNvSpPr>
            <a:spLocks noGrp="1"/>
          </p:cNvSpPr>
          <p:nvPr>
            <p:ph type="title"/>
          </p:nvPr>
        </p:nvSpPr>
        <p:spPr/>
        <p:txBody>
          <a:bodyPr/>
          <a:lstStyle/>
          <a:p>
            <a:r>
              <a:rPr lang="de-DE" dirty="0"/>
              <a:t>Berechnung der Bewegungsparameter</a:t>
            </a:r>
          </a:p>
        </p:txBody>
      </p:sp>
      <p:sp>
        <p:nvSpPr>
          <p:cNvPr id="4" name="Textfeld 3">
            <a:extLst>
              <a:ext uri="{FF2B5EF4-FFF2-40B4-BE49-F238E27FC236}">
                <a16:creationId xmlns:a16="http://schemas.microsoft.com/office/drawing/2014/main" id="{31D34908-1F78-DF48-A2BC-C05EC596A271}"/>
              </a:ext>
            </a:extLst>
          </p:cNvPr>
          <p:cNvSpPr txBox="1"/>
          <p:nvPr/>
        </p:nvSpPr>
        <p:spPr>
          <a:xfrm>
            <a:off x="427790" y="3547907"/>
            <a:ext cx="4366260" cy="2251065"/>
          </a:xfrm>
          <a:prstGeom prst="rect">
            <a:avLst/>
          </a:prstGeom>
          <a:noFill/>
        </p:spPr>
        <p:txBody>
          <a:bodyPr wrap="square" rtlCol="0">
            <a:spAutoFit/>
          </a:bodyPr>
          <a:lstStyle/>
          <a:p>
            <a:pPr>
              <a:lnSpc>
                <a:spcPct val="150000"/>
              </a:lnSpc>
            </a:pPr>
            <a:r>
              <a:rPr lang="de-DE" sz="2400" b="1" dirty="0"/>
              <a:t>Umdrehungen pro 1ml-Gabe</a:t>
            </a:r>
          </a:p>
          <a:p>
            <a:pPr>
              <a:lnSpc>
                <a:spcPct val="150000"/>
              </a:lnSpc>
            </a:pPr>
            <a:r>
              <a:rPr lang="de-DE" sz="2400" dirty="0" err="1"/>
              <a:t>U</a:t>
            </a:r>
            <a:r>
              <a:rPr lang="de-DE" sz="2400" baseline="-25000" dirty="0" err="1"/>
              <a:t>ml</a:t>
            </a:r>
            <a:r>
              <a:rPr lang="de-DE" sz="2400" baseline="-25000" dirty="0"/>
              <a:t> </a:t>
            </a:r>
            <a:r>
              <a:rPr lang="de-DE" sz="2400" dirty="0"/>
              <a:t>= H</a:t>
            </a:r>
            <a:r>
              <a:rPr lang="de-DE" sz="2400" baseline="-25000" dirty="0"/>
              <a:t>1ml</a:t>
            </a:r>
            <a:r>
              <a:rPr lang="de-DE" sz="3600" baseline="-25000" dirty="0"/>
              <a:t> </a:t>
            </a:r>
            <a:r>
              <a:rPr lang="de-DE" sz="2400" dirty="0"/>
              <a:t>/H</a:t>
            </a:r>
            <a:r>
              <a:rPr lang="de-DE" sz="2400" baseline="-25000" dirty="0"/>
              <a:t>U</a:t>
            </a:r>
          </a:p>
          <a:p>
            <a:pPr>
              <a:lnSpc>
                <a:spcPct val="150000"/>
              </a:lnSpc>
            </a:pPr>
            <a:r>
              <a:rPr lang="de-DE" sz="2400" dirty="0" err="1"/>
              <a:t>U</a:t>
            </a:r>
            <a:r>
              <a:rPr lang="de-DE" sz="2400" baseline="-25000" dirty="0" err="1"/>
              <a:t>ml</a:t>
            </a:r>
            <a:r>
              <a:rPr lang="de-DE" sz="2400" baseline="-25000" dirty="0"/>
              <a:t> </a:t>
            </a:r>
            <a:r>
              <a:rPr lang="de-DE" sz="2400" dirty="0"/>
              <a:t>= 5/30 U/ml</a:t>
            </a:r>
          </a:p>
          <a:p>
            <a:pPr>
              <a:lnSpc>
                <a:spcPct val="150000"/>
              </a:lnSpc>
            </a:pPr>
            <a:r>
              <a:rPr lang="de-DE" sz="2400" b="1" dirty="0" err="1">
                <a:solidFill>
                  <a:srgbClr val="FF0000"/>
                </a:solidFill>
              </a:rPr>
              <a:t>U</a:t>
            </a:r>
            <a:r>
              <a:rPr lang="de-DE" sz="2400" b="1" baseline="-25000" dirty="0" err="1">
                <a:solidFill>
                  <a:srgbClr val="FF0000"/>
                </a:solidFill>
              </a:rPr>
              <a:t>ml</a:t>
            </a:r>
            <a:r>
              <a:rPr lang="de-DE" sz="2400" b="1" baseline="-25000" dirty="0">
                <a:solidFill>
                  <a:srgbClr val="FF0000"/>
                </a:solidFill>
              </a:rPr>
              <a:t> </a:t>
            </a:r>
            <a:r>
              <a:rPr lang="de-DE" sz="2400" b="1" dirty="0">
                <a:solidFill>
                  <a:srgbClr val="FF0000"/>
                </a:solidFill>
              </a:rPr>
              <a:t>= 0,17 U/ml</a:t>
            </a:r>
          </a:p>
        </p:txBody>
      </p:sp>
      <p:sp>
        <p:nvSpPr>
          <p:cNvPr id="5" name="Textfeld 4">
            <a:extLst>
              <a:ext uri="{FF2B5EF4-FFF2-40B4-BE49-F238E27FC236}">
                <a16:creationId xmlns:a16="http://schemas.microsoft.com/office/drawing/2014/main" id="{F7E9E629-78CD-604A-805F-41674741AAE9}"/>
              </a:ext>
            </a:extLst>
          </p:cNvPr>
          <p:cNvSpPr txBox="1"/>
          <p:nvPr/>
        </p:nvSpPr>
        <p:spPr>
          <a:xfrm>
            <a:off x="6862292" y="3560700"/>
            <a:ext cx="4366260" cy="2251065"/>
          </a:xfrm>
          <a:prstGeom prst="rect">
            <a:avLst/>
          </a:prstGeom>
          <a:noFill/>
        </p:spPr>
        <p:txBody>
          <a:bodyPr wrap="square" rtlCol="0">
            <a:spAutoFit/>
          </a:bodyPr>
          <a:lstStyle/>
          <a:p>
            <a:pPr>
              <a:lnSpc>
                <a:spcPct val="150000"/>
              </a:lnSpc>
            </a:pPr>
            <a:r>
              <a:rPr lang="de-DE" sz="2400" b="1" dirty="0"/>
              <a:t>Umdrehungen pro 0,1ml-Gabe</a:t>
            </a:r>
          </a:p>
          <a:p>
            <a:pPr>
              <a:lnSpc>
                <a:spcPct val="150000"/>
              </a:lnSpc>
            </a:pPr>
            <a:r>
              <a:rPr lang="de-DE" sz="2400" dirty="0"/>
              <a:t>U</a:t>
            </a:r>
            <a:r>
              <a:rPr lang="de-DE" sz="2400" baseline="-25000" dirty="0"/>
              <a:t>0,1ml </a:t>
            </a:r>
            <a:r>
              <a:rPr lang="de-DE" sz="2400" dirty="0"/>
              <a:t>= 0,17 U/ml / 10</a:t>
            </a:r>
          </a:p>
          <a:p>
            <a:pPr>
              <a:lnSpc>
                <a:spcPct val="150000"/>
              </a:lnSpc>
            </a:pPr>
            <a:endParaRPr lang="de-DE" sz="2400" dirty="0"/>
          </a:p>
          <a:p>
            <a:pPr>
              <a:lnSpc>
                <a:spcPct val="150000"/>
              </a:lnSpc>
            </a:pPr>
            <a:r>
              <a:rPr lang="de-DE" sz="2400" b="1" dirty="0">
                <a:solidFill>
                  <a:srgbClr val="FF0000"/>
                </a:solidFill>
              </a:rPr>
              <a:t>U</a:t>
            </a:r>
            <a:r>
              <a:rPr lang="de-DE" sz="2400" b="1" baseline="-25000" dirty="0">
                <a:solidFill>
                  <a:srgbClr val="FF0000"/>
                </a:solidFill>
              </a:rPr>
              <a:t>0,1ml </a:t>
            </a:r>
            <a:r>
              <a:rPr lang="de-DE" sz="2400" b="1" dirty="0">
                <a:solidFill>
                  <a:srgbClr val="FF0000"/>
                </a:solidFill>
              </a:rPr>
              <a:t>= 0,017 U/0,1ml</a:t>
            </a:r>
            <a:endParaRPr lang="de-DE" sz="2400" b="1" baseline="-25000" dirty="0">
              <a:solidFill>
                <a:srgbClr val="FF0000"/>
              </a:solidFill>
            </a:endParaRPr>
          </a:p>
        </p:txBody>
      </p:sp>
      <p:sp>
        <p:nvSpPr>
          <p:cNvPr id="6" name="Rechteck 5">
            <a:extLst>
              <a:ext uri="{FF2B5EF4-FFF2-40B4-BE49-F238E27FC236}">
                <a16:creationId xmlns:a16="http://schemas.microsoft.com/office/drawing/2014/main" id="{EA9447C9-2613-A84C-AB86-5AE28B8E0069}"/>
              </a:ext>
            </a:extLst>
          </p:cNvPr>
          <p:cNvSpPr/>
          <p:nvPr/>
        </p:nvSpPr>
        <p:spPr>
          <a:xfrm>
            <a:off x="13126521" y="2849403"/>
            <a:ext cx="6898005" cy="3254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Berechne die Anzahl der Schritte für 1ml und 0,1 ml Dosis</a:t>
            </a:r>
          </a:p>
          <a:p>
            <a:pPr algn="ctr"/>
            <a:endParaRPr lang="de-DE" dirty="0">
              <a:solidFill>
                <a:schemeClr val="tx1"/>
              </a:solidFill>
            </a:endParaRPr>
          </a:p>
          <a:p>
            <a:pPr algn="ctr"/>
            <a:r>
              <a:rPr lang="de-DE" dirty="0">
                <a:solidFill>
                  <a:schemeClr val="tx1"/>
                </a:solidFill>
              </a:rPr>
              <a:t>Im Modus ¼ Schritt </a:t>
            </a:r>
            <a:r>
              <a:rPr lang="de-DE" dirty="0"/>
              <a:t>. </a:t>
            </a:r>
          </a:p>
        </p:txBody>
      </p:sp>
      <p:sp>
        <p:nvSpPr>
          <p:cNvPr id="8" name="Rechteck 7">
            <a:extLst>
              <a:ext uri="{FF2B5EF4-FFF2-40B4-BE49-F238E27FC236}">
                <a16:creationId xmlns:a16="http://schemas.microsoft.com/office/drawing/2014/main" id="{42FB8858-BBCF-C145-8BC0-B673D722EB18}"/>
              </a:ext>
            </a:extLst>
          </p:cNvPr>
          <p:cNvSpPr/>
          <p:nvPr/>
        </p:nvSpPr>
        <p:spPr>
          <a:xfrm>
            <a:off x="359123" y="2437778"/>
            <a:ext cx="11154590" cy="954107"/>
          </a:xfrm>
          <a:prstGeom prst="rect">
            <a:avLst/>
          </a:prstGeom>
        </p:spPr>
        <p:txBody>
          <a:bodyPr wrap="square">
            <a:spAutoFit/>
          </a:bodyPr>
          <a:lstStyle/>
          <a:p>
            <a:r>
              <a:rPr lang="de-DE" sz="2800" b="1" dirty="0"/>
              <a:t>Dosis wird in 0,1ml-Einheiten injiziert.</a:t>
            </a:r>
          </a:p>
          <a:p>
            <a:r>
              <a:rPr lang="de-DE" sz="2800" b="1" dirty="0"/>
              <a:t>Für 1ml werden also 10 mal 0,1ml injiziert.</a:t>
            </a:r>
          </a:p>
        </p:txBody>
      </p:sp>
      <p:sp>
        <p:nvSpPr>
          <p:cNvPr id="10" name="Textfeld 9">
            <a:extLst>
              <a:ext uri="{FF2B5EF4-FFF2-40B4-BE49-F238E27FC236}">
                <a16:creationId xmlns:a16="http://schemas.microsoft.com/office/drawing/2014/main" id="{D6CA9DBA-B822-B975-7572-6176FDDEE02A}"/>
              </a:ext>
            </a:extLst>
          </p:cNvPr>
          <p:cNvSpPr txBox="1"/>
          <p:nvPr/>
        </p:nvSpPr>
        <p:spPr>
          <a:xfrm>
            <a:off x="385468" y="5954994"/>
            <a:ext cx="10643087" cy="464871"/>
          </a:xfrm>
          <a:prstGeom prst="rect">
            <a:avLst/>
          </a:prstGeom>
          <a:noFill/>
        </p:spPr>
        <p:txBody>
          <a:bodyPr wrap="square">
            <a:spAutoFit/>
          </a:bodyPr>
          <a:lstStyle/>
          <a:p>
            <a:pPr>
              <a:lnSpc>
                <a:spcPct val="150000"/>
              </a:lnSpc>
            </a:pPr>
            <a:r>
              <a:rPr lang="de-DE" sz="1800" b="1" dirty="0">
                <a:solidFill>
                  <a:srgbClr val="FF0000"/>
                </a:solidFill>
              </a:rPr>
              <a:t>Es wird also eine Funktion/ein Teilprogramm benötigt, dass den Schrittmotor um 0.017 Umdrehungen dreht.</a:t>
            </a:r>
            <a:endParaRPr lang="de-DE" sz="1800" b="1" baseline="-25000" dirty="0">
              <a:solidFill>
                <a:srgbClr val="FF0000"/>
              </a:solidFill>
            </a:endParaRPr>
          </a:p>
        </p:txBody>
      </p:sp>
    </p:spTree>
    <p:extLst>
      <p:ext uri="{BB962C8B-B14F-4D97-AF65-F5344CB8AC3E}">
        <p14:creationId xmlns:p14="http://schemas.microsoft.com/office/powerpoint/2010/main" val="190103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5FA82AD-64B2-8849-ADE1-E98B063C9759}"/>
              </a:ext>
            </a:extLst>
          </p:cNvPr>
          <p:cNvSpPr>
            <a:spLocks noGrp="1"/>
          </p:cNvSpPr>
          <p:nvPr>
            <p:ph idx="1"/>
          </p:nvPr>
        </p:nvSpPr>
        <p:spPr>
          <a:xfrm>
            <a:off x="427790" y="1047483"/>
            <a:ext cx="10515600" cy="4754566"/>
          </a:xfrm>
        </p:spPr>
        <p:txBody>
          <a:bodyPr>
            <a:normAutofit/>
          </a:bodyPr>
          <a:lstStyle/>
          <a:p>
            <a:pPr marL="0" indent="0">
              <a:buNone/>
            </a:pPr>
            <a:r>
              <a:rPr lang="de-DE" dirty="0"/>
              <a:t>Hub des Zahnstangengetriebes: 	H = </a:t>
            </a:r>
            <a:r>
              <a:rPr lang="de-DE" dirty="0">
                <a:latin typeface="Symbol" pitchFamily="2" charset="2"/>
              </a:rPr>
              <a:t>p</a:t>
            </a:r>
            <a:r>
              <a:rPr lang="de-DE" dirty="0"/>
              <a:t> * d * 1 = 30 mm/U</a:t>
            </a:r>
          </a:p>
          <a:p>
            <a:pPr marL="0" indent="0">
              <a:buNone/>
            </a:pPr>
            <a:r>
              <a:rPr lang="de-DE" dirty="0"/>
              <a:t>Vorschub Spritze 1 ml: 			H</a:t>
            </a:r>
            <a:r>
              <a:rPr lang="de-DE" baseline="-25000" dirty="0"/>
              <a:t>1ml</a:t>
            </a:r>
            <a:r>
              <a:rPr lang="de-DE" dirty="0"/>
              <a:t> = 5 mm/ml</a:t>
            </a:r>
          </a:p>
        </p:txBody>
      </p:sp>
      <p:sp>
        <p:nvSpPr>
          <p:cNvPr id="2" name="Titel 1">
            <a:extLst>
              <a:ext uri="{FF2B5EF4-FFF2-40B4-BE49-F238E27FC236}">
                <a16:creationId xmlns:a16="http://schemas.microsoft.com/office/drawing/2014/main" id="{171328ED-4A5C-584C-9675-8B93D192547E}"/>
              </a:ext>
            </a:extLst>
          </p:cNvPr>
          <p:cNvSpPr>
            <a:spLocks noGrp="1"/>
          </p:cNvSpPr>
          <p:nvPr>
            <p:ph type="title"/>
          </p:nvPr>
        </p:nvSpPr>
        <p:spPr/>
        <p:txBody>
          <a:bodyPr/>
          <a:lstStyle/>
          <a:p>
            <a:r>
              <a:rPr lang="de-DE" dirty="0"/>
              <a:t>Berechnung der Bewegungsparameter</a:t>
            </a:r>
          </a:p>
        </p:txBody>
      </p:sp>
      <p:sp>
        <p:nvSpPr>
          <p:cNvPr id="6" name="Rechteck 5">
            <a:extLst>
              <a:ext uri="{FF2B5EF4-FFF2-40B4-BE49-F238E27FC236}">
                <a16:creationId xmlns:a16="http://schemas.microsoft.com/office/drawing/2014/main" id="{EA9447C9-2613-A84C-AB86-5AE28B8E0069}"/>
              </a:ext>
            </a:extLst>
          </p:cNvPr>
          <p:cNvSpPr/>
          <p:nvPr/>
        </p:nvSpPr>
        <p:spPr>
          <a:xfrm>
            <a:off x="13126521" y="2849403"/>
            <a:ext cx="6898005" cy="3254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Berechne die Anzahl der Schritte für 1ml und 0,1 ml Dosis</a:t>
            </a:r>
          </a:p>
          <a:p>
            <a:pPr algn="ctr"/>
            <a:endParaRPr lang="de-DE" dirty="0">
              <a:solidFill>
                <a:schemeClr val="tx1"/>
              </a:solidFill>
            </a:endParaRPr>
          </a:p>
          <a:p>
            <a:pPr algn="ctr"/>
            <a:r>
              <a:rPr lang="de-DE" dirty="0">
                <a:solidFill>
                  <a:schemeClr val="tx1"/>
                </a:solidFill>
              </a:rPr>
              <a:t>Im Modus ¼ Schritt </a:t>
            </a:r>
            <a:r>
              <a:rPr lang="de-DE" dirty="0"/>
              <a:t>. </a:t>
            </a:r>
          </a:p>
        </p:txBody>
      </p:sp>
      <p:sp>
        <p:nvSpPr>
          <p:cNvPr id="8" name="Rechteck 7">
            <a:extLst>
              <a:ext uri="{FF2B5EF4-FFF2-40B4-BE49-F238E27FC236}">
                <a16:creationId xmlns:a16="http://schemas.microsoft.com/office/drawing/2014/main" id="{42FB8858-BBCF-C145-8BC0-B673D722EB18}"/>
              </a:ext>
            </a:extLst>
          </p:cNvPr>
          <p:cNvSpPr/>
          <p:nvPr/>
        </p:nvSpPr>
        <p:spPr>
          <a:xfrm>
            <a:off x="359123" y="2437778"/>
            <a:ext cx="11154590" cy="954107"/>
          </a:xfrm>
          <a:prstGeom prst="rect">
            <a:avLst/>
          </a:prstGeom>
        </p:spPr>
        <p:txBody>
          <a:bodyPr wrap="square">
            <a:spAutoFit/>
          </a:bodyPr>
          <a:lstStyle/>
          <a:p>
            <a:r>
              <a:rPr lang="de-DE" sz="2800" b="1" dirty="0"/>
              <a:t>Dosis wird in 0,1ml-Einheiten injiziert.</a:t>
            </a:r>
          </a:p>
          <a:p>
            <a:r>
              <a:rPr lang="de-DE" sz="2800" b="1" dirty="0"/>
              <a:t>Für 1ml werden also 10 mal 0,1ml injiziert.</a:t>
            </a:r>
          </a:p>
        </p:txBody>
      </p:sp>
      <p:sp>
        <p:nvSpPr>
          <p:cNvPr id="9" name="Textfeld 8">
            <a:extLst>
              <a:ext uri="{FF2B5EF4-FFF2-40B4-BE49-F238E27FC236}">
                <a16:creationId xmlns:a16="http://schemas.microsoft.com/office/drawing/2014/main" id="{E3FA1A50-EA78-642B-612D-768F116527A8}"/>
              </a:ext>
            </a:extLst>
          </p:cNvPr>
          <p:cNvSpPr txBox="1"/>
          <p:nvPr/>
        </p:nvSpPr>
        <p:spPr>
          <a:xfrm>
            <a:off x="427790" y="3547907"/>
            <a:ext cx="4366260" cy="2251065"/>
          </a:xfrm>
          <a:prstGeom prst="rect">
            <a:avLst/>
          </a:prstGeom>
          <a:noFill/>
        </p:spPr>
        <p:txBody>
          <a:bodyPr wrap="square" rtlCol="0">
            <a:spAutoFit/>
          </a:bodyPr>
          <a:lstStyle/>
          <a:p>
            <a:pPr>
              <a:lnSpc>
                <a:spcPct val="150000"/>
              </a:lnSpc>
            </a:pPr>
            <a:r>
              <a:rPr lang="de-DE" sz="2400" b="1" dirty="0"/>
              <a:t>Umdrehungen pro 1ml-Gabe</a:t>
            </a:r>
          </a:p>
          <a:p>
            <a:pPr>
              <a:lnSpc>
                <a:spcPct val="150000"/>
              </a:lnSpc>
            </a:pPr>
            <a:r>
              <a:rPr lang="de-DE" sz="2400" dirty="0" err="1"/>
              <a:t>U</a:t>
            </a:r>
            <a:r>
              <a:rPr lang="de-DE" sz="2400" baseline="-25000" dirty="0" err="1"/>
              <a:t>ml</a:t>
            </a:r>
            <a:r>
              <a:rPr lang="de-DE" sz="2400" baseline="-25000" dirty="0"/>
              <a:t> </a:t>
            </a:r>
            <a:r>
              <a:rPr lang="de-DE" sz="2400" dirty="0"/>
              <a:t>= H</a:t>
            </a:r>
            <a:r>
              <a:rPr lang="de-DE" sz="2400" baseline="-25000" dirty="0"/>
              <a:t>1ml</a:t>
            </a:r>
            <a:r>
              <a:rPr lang="de-DE" sz="3600" baseline="-25000" dirty="0"/>
              <a:t> </a:t>
            </a:r>
            <a:r>
              <a:rPr lang="de-DE" sz="2400" dirty="0"/>
              <a:t>/H</a:t>
            </a:r>
            <a:r>
              <a:rPr lang="de-DE" sz="2400" baseline="-25000" dirty="0"/>
              <a:t>U</a:t>
            </a:r>
          </a:p>
          <a:p>
            <a:pPr>
              <a:lnSpc>
                <a:spcPct val="150000"/>
              </a:lnSpc>
            </a:pPr>
            <a:r>
              <a:rPr lang="de-DE" sz="2400" dirty="0" err="1"/>
              <a:t>U</a:t>
            </a:r>
            <a:r>
              <a:rPr lang="de-DE" sz="2400" baseline="-25000" dirty="0" err="1"/>
              <a:t>ml</a:t>
            </a:r>
            <a:r>
              <a:rPr lang="de-DE" sz="2400" baseline="-25000" dirty="0"/>
              <a:t> </a:t>
            </a:r>
            <a:r>
              <a:rPr lang="de-DE" sz="2400" dirty="0"/>
              <a:t>= 5/30 U/ml</a:t>
            </a:r>
          </a:p>
          <a:p>
            <a:pPr>
              <a:lnSpc>
                <a:spcPct val="150000"/>
              </a:lnSpc>
            </a:pPr>
            <a:r>
              <a:rPr lang="de-DE" sz="2400" b="1" dirty="0" err="1">
                <a:solidFill>
                  <a:srgbClr val="FF0000"/>
                </a:solidFill>
              </a:rPr>
              <a:t>U</a:t>
            </a:r>
            <a:r>
              <a:rPr lang="de-DE" sz="2400" b="1" baseline="-25000" dirty="0" err="1">
                <a:solidFill>
                  <a:srgbClr val="FF0000"/>
                </a:solidFill>
              </a:rPr>
              <a:t>ml</a:t>
            </a:r>
            <a:r>
              <a:rPr lang="de-DE" sz="2400" b="1" baseline="-25000" dirty="0">
                <a:solidFill>
                  <a:srgbClr val="FF0000"/>
                </a:solidFill>
              </a:rPr>
              <a:t> </a:t>
            </a:r>
            <a:r>
              <a:rPr lang="de-DE" sz="2400" b="1" dirty="0">
                <a:solidFill>
                  <a:srgbClr val="FF0000"/>
                </a:solidFill>
              </a:rPr>
              <a:t>= 0,17 U/ml</a:t>
            </a:r>
          </a:p>
        </p:txBody>
      </p:sp>
      <p:sp>
        <p:nvSpPr>
          <p:cNvPr id="10" name="Textfeld 9">
            <a:extLst>
              <a:ext uri="{FF2B5EF4-FFF2-40B4-BE49-F238E27FC236}">
                <a16:creationId xmlns:a16="http://schemas.microsoft.com/office/drawing/2014/main" id="{2A4A3A2A-16F8-3EBF-A614-73C115F9218E}"/>
              </a:ext>
            </a:extLst>
          </p:cNvPr>
          <p:cNvSpPr txBox="1"/>
          <p:nvPr/>
        </p:nvSpPr>
        <p:spPr>
          <a:xfrm>
            <a:off x="6862292" y="3560700"/>
            <a:ext cx="4366260" cy="2251065"/>
          </a:xfrm>
          <a:prstGeom prst="rect">
            <a:avLst/>
          </a:prstGeom>
          <a:noFill/>
        </p:spPr>
        <p:txBody>
          <a:bodyPr wrap="square" rtlCol="0">
            <a:spAutoFit/>
          </a:bodyPr>
          <a:lstStyle/>
          <a:p>
            <a:pPr>
              <a:lnSpc>
                <a:spcPct val="150000"/>
              </a:lnSpc>
            </a:pPr>
            <a:r>
              <a:rPr lang="de-DE" sz="2400" b="1" dirty="0"/>
              <a:t>Umdrehungen pro 0,1ml-Gabe</a:t>
            </a:r>
          </a:p>
          <a:p>
            <a:pPr>
              <a:lnSpc>
                <a:spcPct val="150000"/>
              </a:lnSpc>
            </a:pPr>
            <a:r>
              <a:rPr lang="de-DE" sz="2400" dirty="0"/>
              <a:t>U</a:t>
            </a:r>
            <a:r>
              <a:rPr lang="de-DE" sz="2400" baseline="-25000" dirty="0"/>
              <a:t>0,1ml </a:t>
            </a:r>
            <a:r>
              <a:rPr lang="de-DE" sz="2400" dirty="0"/>
              <a:t>= 0,17 U/ml / 10</a:t>
            </a:r>
          </a:p>
          <a:p>
            <a:pPr>
              <a:lnSpc>
                <a:spcPct val="150000"/>
              </a:lnSpc>
            </a:pPr>
            <a:endParaRPr lang="de-DE" sz="2400" dirty="0"/>
          </a:p>
          <a:p>
            <a:pPr>
              <a:lnSpc>
                <a:spcPct val="150000"/>
              </a:lnSpc>
            </a:pPr>
            <a:r>
              <a:rPr lang="de-DE" sz="2400" b="1" dirty="0">
                <a:solidFill>
                  <a:srgbClr val="FF0000"/>
                </a:solidFill>
              </a:rPr>
              <a:t>U</a:t>
            </a:r>
            <a:r>
              <a:rPr lang="de-DE" sz="2400" b="1" baseline="-25000" dirty="0">
                <a:solidFill>
                  <a:srgbClr val="FF0000"/>
                </a:solidFill>
              </a:rPr>
              <a:t>0,1ml </a:t>
            </a:r>
            <a:r>
              <a:rPr lang="de-DE" sz="2400" b="1" dirty="0">
                <a:solidFill>
                  <a:srgbClr val="FF0000"/>
                </a:solidFill>
              </a:rPr>
              <a:t>= 0,017 U/0,1ml</a:t>
            </a:r>
            <a:endParaRPr lang="de-DE" sz="2400" b="1" baseline="-25000" dirty="0">
              <a:solidFill>
                <a:srgbClr val="FF0000"/>
              </a:solidFill>
            </a:endParaRPr>
          </a:p>
        </p:txBody>
      </p:sp>
      <p:sp>
        <p:nvSpPr>
          <p:cNvPr id="11" name="Textfeld 10">
            <a:extLst>
              <a:ext uri="{FF2B5EF4-FFF2-40B4-BE49-F238E27FC236}">
                <a16:creationId xmlns:a16="http://schemas.microsoft.com/office/drawing/2014/main" id="{B71DC41F-D7DC-05C4-6AF0-48AAD6046642}"/>
              </a:ext>
            </a:extLst>
          </p:cNvPr>
          <p:cNvSpPr txBox="1"/>
          <p:nvPr/>
        </p:nvSpPr>
        <p:spPr>
          <a:xfrm>
            <a:off x="385468" y="5954994"/>
            <a:ext cx="10643087" cy="464871"/>
          </a:xfrm>
          <a:prstGeom prst="rect">
            <a:avLst/>
          </a:prstGeom>
          <a:noFill/>
        </p:spPr>
        <p:txBody>
          <a:bodyPr wrap="square">
            <a:spAutoFit/>
          </a:bodyPr>
          <a:lstStyle/>
          <a:p>
            <a:pPr>
              <a:lnSpc>
                <a:spcPct val="150000"/>
              </a:lnSpc>
            </a:pPr>
            <a:r>
              <a:rPr lang="de-DE" sz="1800" b="1" dirty="0">
                <a:solidFill>
                  <a:srgbClr val="FF0000"/>
                </a:solidFill>
              </a:rPr>
              <a:t>Es wird also eine Funktion/ein Teilprogramm benötigt, dass den Schrittmotor um 0.017 Umdrehungen dreht.</a:t>
            </a:r>
            <a:endParaRPr lang="de-DE" sz="1800" b="1" baseline="-25000" dirty="0">
              <a:solidFill>
                <a:srgbClr val="FF0000"/>
              </a:solidFill>
            </a:endParaRPr>
          </a:p>
        </p:txBody>
      </p:sp>
    </p:spTree>
    <p:extLst>
      <p:ext uri="{BB962C8B-B14F-4D97-AF65-F5344CB8AC3E}">
        <p14:creationId xmlns:p14="http://schemas.microsoft.com/office/powerpoint/2010/main" val="42326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C801646C-C25D-62D2-6A6A-08DCFEAB5FFD}"/>
              </a:ext>
            </a:extLst>
          </p:cNvPr>
          <p:cNvPicPr>
            <a:picLocks noChangeAspect="1"/>
          </p:cNvPicPr>
          <p:nvPr/>
        </p:nvPicPr>
        <p:blipFill>
          <a:blip r:embed="rId2"/>
          <a:stretch>
            <a:fillRect/>
          </a:stretch>
        </p:blipFill>
        <p:spPr>
          <a:xfrm>
            <a:off x="5827727" y="788712"/>
            <a:ext cx="3829335" cy="1186343"/>
          </a:xfrm>
          <a:prstGeom prst="rect">
            <a:avLst/>
          </a:prstGeom>
        </p:spPr>
      </p:pic>
      <p:sp>
        <p:nvSpPr>
          <p:cNvPr id="2" name="Titel 1">
            <a:extLst>
              <a:ext uri="{FF2B5EF4-FFF2-40B4-BE49-F238E27FC236}">
                <a16:creationId xmlns:a16="http://schemas.microsoft.com/office/drawing/2014/main" id="{4E24189A-178D-FA4D-874C-D4A72330CFBE}"/>
              </a:ext>
            </a:extLst>
          </p:cNvPr>
          <p:cNvSpPr>
            <a:spLocks noGrp="1"/>
          </p:cNvSpPr>
          <p:nvPr>
            <p:ph type="title"/>
          </p:nvPr>
        </p:nvSpPr>
        <p:spPr/>
        <p:txBody>
          <a:bodyPr/>
          <a:lstStyle/>
          <a:p>
            <a:r>
              <a:rPr lang="de-DE" dirty="0"/>
              <a:t>Variablen: Ich merk mir das!</a:t>
            </a:r>
          </a:p>
        </p:txBody>
      </p:sp>
      <p:sp>
        <p:nvSpPr>
          <p:cNvPr id="7" name="Rechteck 6">
            <a:extLst>
              <a:ext uri="{FF2B5EF4-FFF2-40B4-BE49-F238E27FC236}">
                <a16:creationId xmlns:a16="http://schemas.microsoft.com/office/drawing/2014/main" id="{8CD5A8AD-B5C4-374F-81AE-CF4DBD31031F}"/>
              </a:ext>
            </a:extLst>
          </p:cNvPr>
          <p:cNvSpPr/>
          <p:nvPr/>
        </p:nvSpPr>
        <p:spPr>
          <a:xfrm>
            <a:off x="184853" y="5395259"/>
            <a:ext cx="11212350" cy="954107"/>
          </a:xfrm>
          <a:prstGeom prst="rect">
            <a:avLst/>
          </a:prstGeom>
          <a:solidFill>
            <a:srgbClr val="B6E4F4"/>
          </a:solidFill>
        </p:spPr>
        <p:txBody>
          <a:bodyPr wrap="square">
            <a:spAutoFit/>
          </a:bodyPr>
          <a:lstStyle/>
          <a:p>
            <a:r>
              <a:rPr lang="de-DE" sz="1400" dirty="0">
                <a:latin typeface="Open Sans"/>
              </a:rPr>
              <a:t>Mit Druck auf die Tasten 1ml (blau) und 2ml (grün) soll eine Dosis vorgewählt werden. Damit die </a:t>
            </a:r>
            <a:r>
              <a:rPr lang="de-DE" sz="1400" dirty="0" err="1">
                <a:latin typeface="Open Sans"/>
              </a:rPr>
              <a:t>Steppersteuerung</a:t>
            </a:r>
            <a:r>
              <a:rPr lang="de-DE" sz="1400" dirty="0">
                <a:latin typeface="Open Sans"/>
              </a:rPr>
              <a:t> (ausgelöst durch Druck auf die rote Taste) „weiß“, wie oft sie die  0,1 ml Minimaldosis verabreichen muss, muss der letzte gewählte Dosiswert in einer Variable gespeichert werden.</a:t>
            </a:r>
          </a:p>
          <a:p>
            <a:r>
              <a:rPr lang="de-DE" sz="1400" dirty="0">
                <a:latin typeface="Open Sans"/>
              </a:rPr>
              <a:t>Der Variablen wird als Startwert bei Programmstart hier 0 zugewiesen.</a:t>
            </a:r>
          </a:p>
        </p:txBody>
      </p:sp>
      <p:sp>
        <p:nvSpPr>
          <p:cNvPr id="8" name="Oval 7">
            <a:extLst>
              <a:ext uri="{FF2B5EF4-FFF2-40B4-BE49-F238E27FC236}">
                <a16:creationId xmlns:a16="http://schemas.microsoft.com/office/drawing/2014/main" id="{EFCF8604-83BE-2E9B-20D4-E249B6D2F483}"/>
              </a:ext>
            </a:extLst>
          </p:cNvPr>
          <p:cNvSpPr/>
          <p:nvPr/>
        </p:nvSpPr>
        <p:spPr>
          <a:xfrm>
            <a:off x="97526" y="98349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9" name="Textfeld 8">
            <a:extLst>
              <a:ext uri="{FF2B5EF4-FFF2-40B4-BE49-F238E27FC236}">
                <a16:creationId xmlns:a16="http://schemas.microsoft.com/office/drawing/2014/main" id="{CF8EBA08-97CA-5633-2255-9CFE5268D8C4}"/>
              </a:ext>
            </a:extLst>
          </p:cNvPr>
          <p:cNvSpPr txBox="1"/>
          <p:nvPr/>
        </p:nvSpPr>
        <p:spPr>
          <a:xfrm>
            <a:off x="504633" y="985687"/>
            <a:ext cx="4807391" cy="923330"/>
          </a:xfrm>
          <a:prstGeom prst="rect">
            <a:avLst/>
          </a:prstGeom>
          <a:solidFill>
            <a:srgbClr val="FFC000"/>
          </a:solidFill>
        </p:spPr>
        <p:txBody>
          <a:bodyPr wrap="square" rtlCol="0">
            <a:spAutoFit/>
          </a:bodyPr>
          <a:lstStyle/>
          <a:p>
            <a:r>
              <a:rPr lang="de-DE" dirty="0"/>
              <a:t>Erzeuge eine neue Variable durch Klick auf das „+“-Zeichen im Startkopf.</a:t>
            </a:r>
          </a:p>
          <a:p>
            <a:r>
              <a:rPr lang="de-DE" dirty="0"/>
              <a:t>Benenne sie um in „Dosis“.</a:t>
            </a:r>
          </a:p>
        </p:txBody>
      </p:sp>
      <p:cxnSp>
        <p:nvCxnSpPr>
          <p:cNvPr id="10" name="Gerade Verbindung mit Pfeil 9">
            <a:extLst>
              <a:ext uri="{FF2B5EF4-FFF2-40B4-BE49-F238E27FC236}">
                <a16:creationId xmlns:a16="http://schemas.microsoft.com/office/drawing/2014/main" id="{AE6A2E94-ACC7-1A1B-B720-3EEC2950E34E}"/>
              </a:ext>
            </a:extLst>
          </p:cNvPr>
          <p:cNvCxnSpPr>
            <a:cxnSpLocks/>
          </p:cNvCxnSpPr>
          <p:nvPr/>
        </p:nvCxnSpPr>
        <p:spPr>
          <a:xfrm flipV="1">
            <a:off x="5202111" y="1092001"/>
            <a:ext cx="818657" cy="143561"/>
          </a:xfrm>
          <a:prstGeom prst="straightConnector1">
            <a:avLst/>
          </a:prstGeom>
          <a:ln w="41275">
            <a:solidFill>
              <a:srgbClr val="39378B"/>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4E81854E-4CCE-DF53-AEA7-6843E46BF83A}"/>
              </a:ext>
            </a:extLst>
          </p:cNvPr>
          <p:cNvCxnSpPr>
            <a:cxnSpLocks/>
          </p:cNvCxnSpPr>
          <p:nvPr/>
        </p:nvCxnSpPr>
        <p:spPr>
          <a:xfrm flipV="1">
            <a:off x="3763651" y="1485418"/>
            <a:ext cx="3869601" cy="242069"/>
          </a:xfrm>
          <a:prstGeom prst="straightConnector1">
            <a:avLst/>
          </a:prstGeom>
          <a:ln w="41275">
            <a:solidFill>
              <a:srgbClr val="39378B"/>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0A72159B-8619-5130-C4D6-E6E67215FA2B}"/>
              </a:ext>
            </a:extLst>
          </p:cNvPr>
          <p:cNvSpPr/>
          <p:nvPr/>
        </p:nvSpPr>
        <p:spPr>
          <a:xfrm>
            <a:off x="105848" y="199825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7" name="Textfeld 16">
            <a:extLst>
              <a:ext uri="{FF2B5EF4-FFF2-40B4-BE49-F238E27FC236}">
                <a16:creationId xmlns:a16="http://schemas.microsoft.com/office/drawing/2014/main" id="{CA4635F9-9FF4-F231-783F-A8F2525E19D1}"/>
              </a:ext>
            </a:extLst>
          </p:cNvPr>
          <p:cNvSpPr txBox="1"/>
          <p:nvPr/>
        </p:nvSpPr>
        <p:spPr>
          <a:xfrm>
            <a:off x="512955" y="2000441"/>
            <a:ext cx="4807391" cy="1477328"/>
          </a:xfrm>
          <a:prstGeom prst="rect">
            <a:avLst/>
          </a:prstGeom>
          <a:solidFill>
            <a:srgbClr val="FFC000"/>
          </a:solidFill>
        </p:spPr>
        <p:txBody>
          <a:bodyPr wrap="square" rtlCol="0">
            <a:spAutoFit/>
          </a:bodyPr>
          <a:lstStyle/>
          <a:p>
            <a:r>
              <a:rPr lang="de-DE" dirty="0"/>
              <a:t>Mit dem Befehl „Schreibe </a:t>
            </a:r>
            <a:r>
              <a:rPr lang="de-DE" i="1" dirty="0"/>
              <a:t>Variablenname</a:t>
            </a:r>
            <a:r>
              <a:rPr lang="de-DE" dirty="0"/>
              <a:t>“ kann der Variablen „Dosis“ ein Wert zugewiesen werden. Bei Druck auf die blaue Taste (an PIN 5 anschließen) soll die Variable „Dosis“ den Wert 1 erhalten.</a:t>
            </a:r>
          </a:p>
        </p:txBody>
      </p:sp>
      <p:pic>
        <p:nvPicPr>
          <p:cNvPr id="20" name="Grafik 19">
            <a:extLst>
              <a:ext uri="{FF2B5EF4-FFF2-40B4-BE49-F238E27FC236}">
                <a16:creationId xmlns:a16="http://schemas.microsoft.com/office/drawing/2014/main" id="{6D187F6D-FA00-C70A-A355-C5B646FE2AD4}"/>
              </a:ext>
            </a:extLst>
          </p:cNvPr>
          <p:cNvPicPr>
            <a:picLocks noChangeAspect="1"/>
          </p:cNvPicPr>
          <p:nvPr/>
        </p:nvPicPr>
        <p:blipFill>
          <a:blip r:embed="rId3"/>
          <a:stretch>
            <a:fillRect/>
          </a:stretch>
        </p:blipFill>
        <p:spPr>
          <a:xfrm>
            <a:off x="5827727" y="2205281"/>
            <a:ext cx="1930400" cy="469900"/>
          </a:xfrm>
          <a:prstGeom prst="rect">
            <a:avLst/>
          </a:prstGeom>
        </p:spPr>
      </p:pic>
      <p:sp>
        <p:nvSpPr>
          <p:cNvPr id="3" name="Oval 2">
            <a:extLst>
              <a:ext uri="{FF2B5EF4-FFF2-40B4-BE49-F238E27FC236}">
                <a16:creationId xmlns:a16="http://schemas.microsoft.com/office/drawing/2014/main" id="{7C49738F-F81F-3795-4AEE-AFD4ACD4DB97}"/>
              </a:ext>
            </a:extLst>
          </p:cNvPr>
          <p:cNvSpPr/>
          <p:nvPr/>
        </p:nvSpPr>
        <p:spPr>
          <a:xfrm>
            <a:off x="105848" y="356766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4" name="Textfeld 3">
            <a:extLst>
              <a:ext uri="{FF2B5EF4-FFF2-40B4-BE49-F238E27FC236}">
                <a16:creationId xmlns:a16="http://schemas.microsoft.com/office/drawing/2014/main" id="{60B25B27-0501-BB43-CA40-C4F27F13FF02}"/>
              </a:ext>
            </a:extLst>
          </p:cNvPr>
          <p:cNvSpPr txBox="1"/>
          <p:nvPr/>
        </p:nvSpPr>
        <p:spPr>
          <a:xfrm>
            <a:off x="512955" y="3569858"/>
            <a:ext cx="4807391" cy="923330"/>
          </a:xfrm>
          <a:prstGeom prst="rect">
            <a:avLst/>
          </a:prstGeom>
          <a:solidFill>
            <a:srgbClr val="FFC000"/>
          </a:solidFill>
        </p:spPr>
        <p:txBody>
          <a:bodyPr wrap="square" rtlCol="0">
            <a:spAutoFit/>
          </a:bodyPr>
          <a:lstStyle/>
          <a:p>
            <a:r>
              <a:rPr lang="de-DE" dirty="0"/>
              <a:t>Im LCD-Display soll dann stehen:</a:t>
            </a:r>
          </a:p>
          <a:p>
            <a:r>
              <a:rPr lang="de-DE" dirty="0"/>
              <a:t>Zeile 0:   Dosis</a:t>
            </a:r>
          </a:p>
          <a:p>
            <a:r>
              <a:rPr lang="de-DE" dirty="0"/>
              <a:t>Zeile 1:  1 ml</a:t>
            </a:r>
          </a:p>
        </p:txBody>
      </p:sp>
      <p:pic>
        <p:nvPicPr>
          <p:cNvPr id="11" name="Grafik 10">
            <a:extLst>
              <a:ext uri="{FF2B5EF4-FFF2-40B4-BE49-F238E27FC236}">
                <a16:creationId xmlns:a16="http://schemas.microsoft.com/office/drawing/2014/main" id="{EA1C7E09-2A6E-3314-B993-07EB3F83869D}"/>
              </a:ext>
            </a:extLst>
          </p:cNvPr>
          <p:cNvPicPr>
            <a:picLocks noChangeAspect="1"/>
          </p:cNvPicPr>
          <p:nvPr/>
        </p:nvPicPr>
        <p:blipFill>
          <a:blip r:embed="rId4"/>
          <a:stretch>
            <a:fillRect/>
          </a:stretch>
        </p:blipFill>
        <p:spPr>
          <a:xfrm>
            <a:off x="5766919" y="3375308"/>
            <a:ext cx="4564304" cy="321219"/>
          </a:xfrm>
          <a:prstGeom prst="rect">
            <a:avLst/>
          </a:prstGeom>
        </p:spPr>
      </p:pic>
      <p:pic>
        <p:nvPicPr>
          <p:cNvPr id="13" name="Grafik 12">
            <a:extLst>
              <a:ext uri="{FF2B5EF4-FFF2-40B4-BE49-F238E27FC236}">
                <a16:creationId xmlns:a16="http://schemas.microsoft.com/office/drawing/2014/main" id="{2CF4F1FF-69F0-6FF0-CAF0-945E3B4BD8F1}"/>
              </a:ext>
            </a:extLst>
          </p:cNvPr>
          <p:cNvPicPr>
            <a:picLocks noChangeAspect="1"/>
          </p:cNvPicPr>
          <p:nvPr/>
        </p:nvPicPr>
        <p:blipFill>
          <a:blip r:embed="rId5"/>
          <a:stretch>
            <a:fillRect/>
          </a:stretch>
        </p:blipFill>
        <p:spPr>
          <a:xfrm>
            <a:off x="6594454" y="3776624"/>
            <a:ext cx="4009154" cy="329519"/>
          </a:xfrm>
          <a:prstGeom prst="rect">
            <a:avLst/>
          </a:prstGeom>
        </p:spPr>
      </p:pic>
      <p:pic>
        <p:nvPicPr>
          <p:cNvPr id="15" name="Grafik 14">
            <a:extLst>
              <a:ext uri="{FF2B5EF4-FFF2-40B4-BE49-F238E27FC236}">
                <a16:creationId xmlns:a16="http://schemas.microsoft.com/office/drawing/2014/main" id="{1B2C1658-0298-2D37-4B86-C7D4AC1D31CE}"/>
              </a:ext>
            </a:extLst>
          </p:cNvPr>
          <p:cNvPicPr>
            <a:picLocks noChangeAspect="1"/>
          </p:cNvPicPr>
          <p:nvPr/>
        </p:nvPicPr>
        <p:blipFill>
          <a:blip r:embed="rId6"/>
          <a:stretch>
            <a:fillRect/>
          </a:stretch>
        </p:blipFill>
        <p:spPr>
          <a:xfrm>
            <a:off x="7085817" y="4186241"/>
            <a:ext cx="4009154" cy="372223"/>
          </a:xfrm>
          <a:prstGeom prst="rect">
            <a:avLst/>
          </a:prstGeom>
        </p:spPr>
      </p:pic>
      <p:pic>
        <p:nvPicPr>
          <p:cNvPr id="18" name="Grafik 17">
            <a:extLst>
              <a:ext uri="{FF2B5EF4-FFF2-40B4-BE49-F238E27FC236}">
                <a16:creationId xmlns:a16="http://schemas.microsoft.com/office/drawing/2014/main" id="{EE88337F-F731-92AD-3918-934076285991}"/>
              </a:ext>
            </a:extLst>
          </p:cNvPr>
          <p:cNvPicPr>
            <a:picLocks noChangeAspect="1"/>
          </p:cNvPicPr>
          <p:nvPr/>
        </p:nvPicPr>
        <p:blipFill>
          <a:blip r:embed="rId7"/>
          <a:stretch>
            <a:fillRect/>
          </a:stretch>
        </p:blipFill>
        <p:spPr>
          <a:xfrm>
            <a:off x="10863287" y="3776624"/>
            <a:ext cx="815758" cy="265809"/>
          </a:xfrm>
          <a:prstGeom prst="rect">
            <a:avLst/>
          </a:prstGeom>
        </p:spPr>
      </p:pic>
      <p:pic>
        <p:nvPicPr>
          <p:cNvPr id="19" name="Grafik 18">
            <a:extLst>
              <a:ext uri="{FF2B5EF4-FFF2-40B4-BE49-F238E27FC236}">
                <a16:creationId xmlns:a16="http://schemas.microsoft.com/office/drawing/2014/main" id="{97678A03-63F5-DD2E-76A3-8C0A5C32F665}"/>
              </a:ext>
            </a:extLst>
          </p:cNvPr>
          <p:cNvPicPr>
            <a:picLocks noChangeAspect="1"/>
          </p:cNvPicPr>
          <p:nvPr/>
        </p:nvPicPr>
        <p:blipFill>
          <a:blip r:embed="rId8"/>
          <a:stretch>
            <a:fillRect/>
          </a:stretch>
        </p:blipFill>
        <p:spPr>
          <a:xfrm>
            <a:off x="10455408" y="3432930"/>
            <a:ext cx="815758" cy="263921"/>
          </a:xfrm>
          <a:prstGeom prst="rect">
            <a:avLst/>
          </a:prstGeom>
        </p:spPr>
      </p:pic>
      <p:sp>
        <p:nvSpPr>
          <p:cNvPr id="23" name="Oval 22">
            <a:extLst>
              <a:ext uri="{FF2B5EF4-FFF2-40B4-BE49-F238E27FC236}">
                <a16:creationId xmlns:a16="http://schemas.microsoft.com/office/drawing/2014/main" id="{4A3BD6B0-4109-7C46-CA14-D3EF5AA9EFF0}"/>
              </a:ext>
            </a:extLst>
          </p:cNvPr>
          <p:cNvSpPr/>
          <p:nvPr/>
        </p:nvSpPr>
        <p:spPr>
          <a:xfrm>
            <a:off x="99542" y="4556274"/>
            <a:ext cx="315907" cy="32244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4</a:t>
            </a:r>
          </a:p>
        </p:txBody>
      </p:sp>
      <p:sp>
        <p:nvSpPr>
          <p:cNvPr id="24" name="Textfeld 23">
            <a:extLst>
              <a:ext uri="{FF2B5EF4-FFF2-40B4-BE49-F238E27FC236}">
                <a16:creationId xmlns:a16="http://schemas.microsoft.com/office/drawing/2014/main" id="{70639A7E-30B5-8AFE-F85B-F8613E582A3D}"/>
              </a:ext>
            </a:extLst>
          </p:cNvPr>
          <p:cNvSpPr txBox="1"/>
          <p:nvPr/>
        </p:nvSpPr>
        <p:spPr>
          <a:xfrm>
            <a:off x="506649" y="4558464"/>
            <a:ext cx="4807391" cy="646331"/>
          </a:xfrm>
          <a:prstGeom prst="rect">
            <a:avLst/>
          </a:prstGeom>
          <a:solidFill>
            <a:srgbClr val="C00000"/>
          </a:solidFill>
        </p:spPr>
        <p:txBody>
          <a:bodyPr wrap="square" rtlCol="0">
            <a:spAutoFit/>
          </a:bodyPr>
          <a:lstStyle/>
          <a:p>
            <a:r>
              <a:rPr lang="de-DE" dirty="0">
                <a:solidFill>
                  <a:schemeClr val="bg1"/>
                </a:solidFill>
              </a:rPr>
              <a:t>Richte die Dosisvorwahl für 2ml ein, wenn der grüne Taster (an PIN 6) betätigt wird.</a:t>
            </a:r>
          </a:p>
        </p:txBody>
      </p:sp>
    </p:spTree>
    <p:extLst>
      <p:ext uri="{BB962C8B-B14F-4D97-AF65-F5344CB8AC3E}">
        <p14:creationId xmlns:p14="http://schemas.microsoft.com/office/powerpoint/2010/main" val="1565292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CB4C6-DE6F-DC49-ADCE-AC069DAFC10F}"/>
              </a:ext>
            </a:extLst>
          </p:cNvPr>
          <p:cNvSpPr>
            <a:spLocks noGrp="1"/>
          </p:cNvSpPr>
          <p:nvPr>
            <p:ph type="title"/>
          </p:nvPr>
        </p:nvSpPr>
        <p:spPr/>
        <p:txBody>
          <a:bodyPr/>
          <a:lstStyle/>
          <a:p>
            <a:r>
              <a:rPr lang="de-DE" dirty="0"/>
              <a:t>Vorgewählte Dosis injizieren</a:t>
            </a:r>
          </a:p>
        </p:txBody>
      </p:sp>
      <p:sp>
        <p:nvSpPr>
          <p:cNvPr id="6" name="Textfeld 5">
            <a:extLst>
              <a:ext uri="{FF2B5EF4-FFF2-40B4-BE49-F238E27FC236}">
                <a16:creationId xmlns:a16="http://schemas.microsoft.com/office/drawing/2014/main" id="{0744CDF3-1504-FB4F-A96E-FC1969CC1FD2}"/>
              </a:ext>
            </a:extLst>
          </p:cNvPr>
          <p:cNvSpPr txBox="1"/>
          <p:nvPr/>
        </p:nvSpPr>
        <p:spPr>
          <a:xfrm>
            <a:off x="6467062" y="1243023"/>
            <a:ext cx="5418800" cy="1200329"/>
          </a:xfrm>
          <a:prstGeom prst="rect">
            <a:avLst/>
          </a:prstGeom>
          <a:solidFill>
            <a:srgbClr val="0070C0"/>
          </a:solidFill>
        </p:spPr>
        <p:txBody>
          <a:bodyPr wrap="square" rtlCol="0">
            <a:spAutoFit/>
          </a:bodyPr>
          <a:lstStyle/>
          <a:p>
            <a:r>
              <a:rPr lang="de-DE" dirty="0">
                <a:solidFill>
                  <a:schemeClr val="bg1"/>
                </a:solidFill>
              </a:rPr>
              <a:t>Die Variable Dosis enthält den Wert 1, wenn die blaue Taste und 2, wenn die grüne Taste gedrückt wird. Der Wert muss jeweils multipliziert werden, um die richtige Anzahl der Minimaldosis von 0,1 ml zu spritzen.</a:t>
            </a:r>
          </a:p>
        </p:txBody>
      </p:sp>
      <p:sp>
        <p:nvSpPr>
          <p:cNvPr id="7" name="Oval 6">
            <a:extLst>
              <a:ext uri="{FF2B5EF4-FFF2-40B4-BE49-F238E27FC236}">
                <a16:creationId xmlns:a16="http://schemas.microsoft.com/office/drawing/2014/main" id="{B20A6698-BEC7-FF40-AC65-28D1777A1E16}"/>
              </a:ext>
            </a:extLst>
          </p:cNvPr>
          <p:cNvSpPr/>
          <p:nvPr/>
        </p:nvSpPr>
        <p:spPr>
          <a:xfrm>
            <a:off x="6438511" y="275433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ABCC7D69-1229-EE49-865B-6F297E75C57C}"/>
              </a:ext>
            </a:extLst>
          </p:cNvPr>
          <p:cNvSpPr txBox="1"/>
          <p:nvPr/>
        </p:nvSpPr>
        <p:spPr>
          <a:xfrm>
            <a:off x="7078470" y="2785285"/>
            <a:ext cx="4807391" cy="646331"/>
          </a:xfrm>
          <a:prstGeom prst="rect">
            <a:avLst/>
          </a:prstGeom>
          <a:solidFill>
            <a:srgbClr val="FFC000"/>
          </a:solidFill>
        </p:spPr>
        <p:txBody>
          <a:bodyPr wrap="square" rtlCol="0">
            <a:spAutoFit/>
          </a:bodyPr>
          <a:lstStyle/>
          <a:p>
            <a:r>
              <a:rPr lang="de-DE" dirty="0"/>
              <a:t>Programmiere den Schleifeninhalt zum Schrittmotorvorschub für 0,1 ml.</a:t>
            </a:r>
          </a:p>
        </p:txBody>
      </p:sp>
      <p:pic>
        <p:nvPicPr>
          <p:cNvPr id="3" name="Grafik 2">
            <a:extLst>
              <a:ext uri="{FF2B5EF4-FFF2-40B4-BE49-F238E27FC236}">
                <a16:creationId xmlns:a16="http://schemas.microsoft.com/office/drawing/2014/main" id="{CEA2DA64-216B-3A53-5C1E-A40D8546B67B}"/>
              </a:ext>
            </a:extLst>
          </p:cNvPr>
          <p:cNvPicPr>
            <a:picLocks noChangeAspect="1"/>
          </p:cNvPicPr>
          <p:nvPr/>
        </p:nvPicPr>
        <p:blipFill>
          <a:blip r:embed="rId3"/>
          <a:stretch>
            <a:fillRect/>
          </a:stretch>
        </p:blipFill>
        <p:spPr>
          <a:xfrm>
            <a:off x="306139" y="1180690"/>
            <a:ext cx="5710032" cy="2843993"/>
          </a:xfrm>
          <a:prstGeom prst="rect">
            <a:avLst/>
          </a:prstGeom>
        </p:spPr>
      </p:pic>
      <p:pic>
        <p:nvPicPr>
          <p:cNvPr id="4" name="Grafik 3">
            <a:extLst>
              <a:ext uri="{FF2B5EF4-FFF2-40B4-BE49-F238E27FC236}">
                <a16:creationId xmlns:a16="http://schemas.microsoft.com/office/drawing/2014/main" id="{03214748-1B74-E61B-7C00-FC627F4B839E}"/>
              </a:ext>
            </a:extLst>
          </p:cNvPr>
          <p:cNvPicPr>
            <a:picLocks noChangeAspect="1"/>
          </p:cNvPicPr>
          <p:nvPr/>
        </p:nvPicPr>
        <p:blipFill>
          <a:blip r:embed="rId4"/>
          <a:stretch>
            <a:fillRect/>
          </a:stretch>
        </p:blipFill>
        <p:spPr>
          <a:xfrm>
            <a:off x="3366287" y="3744814"/>
            <a:ext cx="1717813" cy="559737"/>
          </a:xfrm>
          <a:prstGeom prst="rect">
            <a:avLst/>
          </a:prstGeom>
        </p:spPr>
      </p:pic>
      <p:pic>
        <p:nvPicPr>
          <p:cNvPr id="11" name="Grafik 10">
            <a:extLst>
              <a:ext uri="{FF2B5EF4-FFF2-40B4-BE49-F238E27FC236}">
                <a16:creationId xmlns:a16="http://schemas.microsoft.com/office/drawing/2014/main" id="{DB19B166-4A1A-FF74-0488-77856639319F}"/>
              </a:ext>
            </a:extLst>
          </p:cNvPr>
          <p:cNvPicPr>
            <a:picLocks noChangeAspect="1"/>
          </p:cNvPicPr>
          <p:nvPr/>
        </p:nvPicPr>
        <p:blipFill>
          <a:blip r:embed="rId5"/>
          <a:stretch>
            <a:fillRect/>
          </a:stretch>
        </p:blipFill>
        <p:spPr>
          <a:xfrm>
            <a:off x="480329" y="4885380"/>
            <a:ext cx="5535842" cy="1200329"/>
          </a:xfrm>
          <a:prstGeom prst="rect">
            <a:avLst/>
          </a:prstGeom>
        </p:spPr>
      </p:pic>
      <p:sp>
        <p:nvSpPr>
          <p:cNvPr id="12" name="Rechteck 11">
            <a:extLst>
              <a:ext uri="{FF2B5EF4-FFF2-40B4-BE49-F238E27FC236}">
                <a16:creationId xmlns:a16="http://schemas.microsoft.com/office/drawing/2014/main" id="{7290A303-95F7-5739-B089-11FC3581E2C0}"/>
              </a:ext>
            </a:extLst>
          </p:cNvPr>
          <p:cNvSpPr/>
          <p:nvPr/>
        </p:nvSpPr>
        <p:spPr>
          <a:xfrm>
            <a:off x="5406887" y="5485544"/>
            <a:ext cx="291548" cy="305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4790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Digitaltechnik: Elektronik für Dummies ;-)"/>
          <p:cNvSpPr txBox="1">
            <a:spLocks noGrp="1"/>
          </p:cNvSpPr>
          <p:nvPr>
            <p:ph type="title"/>
          </p:nvPr>
        </p:nvSpPr>
        <p:spPr>
          <a:prstGeom prst="rect">
            <a:avLst/>
          </a:prstGeom>
        </p:spPr>
        <p:txBody>
          <a:bodyPr/>
          <a:lstStyle/>
          <a:p>
            <a:r>
              <a:t>Digitaltechnik: Elektronik für Dummies ;-)</a:t>
            </a:r>
          </a:p>
        </p:txBody>
      </p:sp>
      <p:sp>
        <p:nvSpPr>
          <p:cNvPr id="340" name="Kreis"/>
          <p:cNvSpPr/>
          <p:nvPr/>
        </p:nvSpPr>
        <p:spPr>
          <a:xfrm>
            <a:off x="4361772" y="2191594"/>
            <a:ext cx="892969" cy="892969"/>
          </a:xfrm>
          <a:prstGeom prst="ellipse">
            <a:avLst/>
          </a:prstGeom>
          <a:solidFill>
            <a:schemeClr val="accent1"/>
          </a:solidFill>
          <a:ln w="25400">
            <a:solidFill>
              <a:srgbClr val="000000"/>
            </a:solidFill>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41" name="Kreis"/>
          <p:cNvSpPr/>
          <p:nvPr/>
        </p:nvSpPr>
        <p:spPr>
          <a:xfrm>
            <a:off x="4361772" y="4352578"/>
            <a:ext cx="892969" cy="892969"/>
          </a:xfrm>
          <a:prstGeom prst="ellipse">
            <a:avLst/>
          </a:prstGeom>
          <a:solidFill>
            <a:srgbClr val="FF2600"/>
          </a:solidFill>
          <a:ln w="25400">
            <a:solidFill>
              <a:srgbClr val="000000"/>
            </a:solidFill>
            <a:miter lim="400000"/>
          </a:ln>
        </p:spPr>
        <p:txBody>
          <a:bodyPr lIns="35719" tIns="35719" rIns="35719" bIns="35719" anchor="ctr"/>
          <a:lstStyle/>
          <a:p>
            <a:pPr>
              <a:defRPr sz="3800">
                <a:solidFill>
                  <a:srgbClr val="FFFFFF"/>
                </a:solidFill>
                <a:effectLst>
                  <a:outerShdw blurRad="38100" dist="12700" dir="5400000" rotWithShape="0">
                    <a:srgbClr val="000000">
                      <a:alpha val="50000"/>
                    </a:srgbClr>
                  </a:outerShdw>
                </a:effectLst>
              </a:defRPr>
            </a:pPr>
            <a:endParaRPr sz="2672"/>
          </a:p>
        </p:txBody>
      </p:sp>
      <p:sp>
        <p:nvSpPr>
          <p:cNvPr id="342" name="An"/>
          <p:cNvSpPr/>
          <p:nvPr/>
        </p:nvSpPr>
        <p:spPr>
          <a:xfrm>
            <a:off x="2027569" y="4213084"/>
            <a:ext cx="1067601"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solidFill>
                  <a:srgbClr val="FF2500"/>
                </a:solidFill>
              </a:defRPr>
            </a:lvl1pPr>
          </a:lstStyle>
          <a:p>
            <a:r>
              <a:rPr sz="7031" dirty="0"/>
              <a:t>An</a:t>
            </a:r>
          </a:p>
        </p:txBody>
      </p:sp>
      <p:sp>
        <p:nvSpPr>
          <p:cNvPr id="343" name="Aus"/>
          <p:cNvSpPr/>
          <p:nvPr/>
        </p:nvSpPr>
        <p:spPr>
          <a:xfrm>
            <a:off x="1856021" y="2056565"/>
            <a:ext cx="1420262"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lvl1pPr>
          </a:lstStyle>
          <a:p>
            <a:r>
              <a:rPr sz="7031" dirty="0" err="1">
                <a:solidFill>
                  <a:schemeClr val="accent1"/>
                </a:solidFill>
              </a:rPr>
              <a:t>Aus</a:t>
            </a:r>
            <a:endParaRPr sz="7031" dirty="0">
              <a:solidFill>
                <a:schemeClr val="accent1"/>
              </a:solidFill>
            </a:endParaRPr>
          </a:p>
        </p:txBody>
      </p:sp>
      <p:sp>
        <p:nvSpPr>
          <p:cNvPr id="344" name="0"/>
          <p:cNvSpPr/>
          <p:nvPr/>
        </p:nvSpPr>
        <p:spPr>
          <a:xfrm>
            <a:off x="6197608" y="2056565"/>
            <a:ext cx="6050504"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lvl1pPr>
          </a:lstStyle>
          <a:p>
            <a:r>
              <a:rPr sz="7031" dirty="0">
                <a:solidFill>
                  <a:schemeClr val="accent1"/>
                </a:solidFill>
              </a:rPr>
              <a:t>0</a:t>
            </a:r>
            <a:r>
              <a:rPr lang="de-DE" sz="7031" dirty="0">
                <a:solidFill>
                  <a:schemeClr val="accent1"/>
                </a:solidFill>
              </a:rPr>
              <a:t> - LOW - Falsch</a:t>
            </a:r>
            <a:endParaRPr sz="7031" dirty="0">
              <a:solidFill>
                <a:schemeClr val="accent1"/>
              </a:solidFill>
            </a:endParaRPr>
          </a:p>
        </p:txBody>
      </p:sp>
      <p:sp>
        <p:nvSpPr>
          <p:cNvPr id="345" name="1"/>
          <p:cNvSpPr/>
          <p:nvPr/>
        </p:nvSpPr>
        <p:spPr>
          <a:xfrm>
            <a:off x="6195480" y="4217549"/>
            <a:ext cx="5976765" cy="1154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0000">
                <a:solidFill>
                  <a:srgbClr val="FF2500"/>
                </a:solidFill>
              </a:defRPr>
            </a:lvl1pPr>
          </a:lstStyle>
          <a:p>
            <a:r>
              <a:rPr sz="7031" dirty="0"/>
              <a:t>1</a:t>
            </a:r>
            <a:r>
              <a:rPr lang="de-DE" sz="7031" dirty="0"/>
              <a:t> - HIGH - Wahr</a:t>
            </a:r>
            <a:endParaRPr sz="7031" dirty="0"/>
          </a:p>
        </p:txBody>
      </p:sp>
      <p:sp>
        <p:nvSpPr>
          <p:cNvPr id="346" name="mit dem Minus-Pol (0 V) verbunden"/>
          <p:cNvSpPr/>
          <p:nvPr/>
        </p:nvSpPr>
        <p:spPr>
          <a:xfrm>
            <a:off x="6252039" y="3048309"/>
            <a:ext cx="5701262"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r">
              <a:defRPr sz="3000"/>
            </a:lvl1pPr>
          </a:lstStyle>
          <a:p>
            <a:pPr algn="l"/>
            <a:r>
              <a:rPr lang="de-DE" sz="2109" dirty="0"/>
              <a:t>Elektronisch </a:t>
            </a:r>
            <a:r>
              <a:rPr sz="2109" dirty="0" err="1"/>
              <a:t>mit</a:t>
            </a:r>
            <a:r>
              <a:rPr sz="2109" dirty="0"/>
              <a:t> dem Minus-Pol (0 V) </a:t>
            </a:r>
            <a:r>
              <a:rPr sz="2109" dirty="0" err="1"/>
              <a:t>verbunden</a:t>
            </a:r>
            <a:endParaRPr sz="2109" dirty="0"/>
          </a:p>
        </p:txBody>
      </p:sp>
      <p:sp>
        <p:nvSpPr>
          <p:cNvPr id="347" name="mit dem Plus-Pol (+5 V) verbunden"/>
          <p:cNvSpPr/>
          <p:nvPr/>
        </p:nvSpPr>
        <p:spPr>
          <a:xfrm>
            <a:off x="6252038" y="5367182"/>
            <a:ext cx="5613127"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r">
              <a:defRPr sz="3000"/>
            </a:lvl1pPr>
          </a:lstStyle>
          <a:p>
            <a:pPr algn="l"/>
            <a:r>
              <a:rPr lang="de-DE" sz="2109" dirty="0"/>
              <a:t>Elektronisch </a:t>
            </a:r>
            <a:r>
              <a:rPr sz="2109" dirty="0" err="1"/>
              <a:t>mit</a:t>
            </a:r>
            <a:r>
              <a:rPr sz="2109" dirty="0"/>
              <a:t> dem Plus-Pol (+5 V) </a:t>
            </a:r>
            <a:r>
              <a:rPr sz="2109" dirty="0" err="1"/>
              <a:t>verbunden</a:t>
            </a:r>
            <a:endParaRPr sz="2109" dirty="0"/>
          </a:p>
        </p:txBody>
      </p:sp>
    </p:spTree>
    <p:extLst>
      <p:ext uri="{BB962C8B-B14F-4D97-AF65-F5344CB8AC3E}">
        <p14:creationId xmlns:p14="http://schemas.microsoft.com/office/powerpoint/2010/main" val="14857327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CB4C6-DE6F-DC49-ADCE-AC069DAFC10F}"/>
              </a:ext>
            </a:extLst>
          </p:cNvPr>
          <p:cNvSpPr>
            <a:spLocks noGrp="1"/>
          </p:cNvSpPr>
          <p:nvPr>
            <p:ph type="title"/>
          </p:nvPr>
        </p:nvSpPr>
        <p:spPr/>
        <p:txBody>
          <a:bodyPr/>
          <a:lstStyle/>
          <a:p>
            <a:r>
              <a:rPr lang="de-DE" dirty="0"/>
              <a:t>Verabreichte Dosis anzeigen</a:t>
            </a:r>
          </a:p>
        </p:txBody>
      </p:sp>
      <p:sp>
        <p:nvSpPr>
          <p:cNvPr id="3" name="Textfeld 2">
            <a:extLst>
              <a:ext uri="{FF2B5EF4-FFF2-40B4-BE49-F238E27FC236}">
                <a16:creationId xmlns:a16="http://schemas.microsoft.com/office/drawing/2014/main" id="{221C6283-90E2-DBD0-2D68-FFC31F7BEF09}"/>
              </a:ext>
            </a:extLst>
          </p:cNvPr>
          <p:cNvSpPr txBox="1"/>
          <p:nvPr/>
        </p:nvSpPr>
        <p:spPr>
          <a:xfrm>
            <a:off x="220392" y="820387"/>
            <a:ext cx="11751216" cy="923330"/>
          </a:xfrm>
          <a:prstGeom prst="rect">
            <a:avLst/>
          </a:prstGeom>
          <a:solidFill>
            <a:srgbClr val="0070C0"/>
          </a:solidFill>
        </p:spPr>
        <p:txBody>
          <a:bodyPr wrap="square" rtlCol="0">
            <a:spAutoFit/>
          </a:bodyPr>
          <a:lstStyle/>
          <a:p>
            <a:r>
              <a:rPr lang="de-DE" dirty="0" err="1">
                <a:solidFill>
                  <a:schemeClr val="bg1"/>
                </a:solidFill>
              </a:rPr>
              <a:t>Wähend</a:t>
            </a:r>
            <a:r>
              <a:rPr lang="de-DE" dirty="0">
                <a:solidFill>
                  <a:schemeClr val="bg1"/>
                </a:solidFill>
              </a:rPr>
              <a:t> des Injektionsvorganges soll auf dem LCD-Display die jeweils verabreichte Dosis angezeigt werden.</a:t>
            </a:r>
          </a:p>
          <a:p>
            <a:r>
              <a:rPr lang="de-DE" dirty="0">
                <a:solidFill>
                  <a:schemeClr val="bg1"/>
                </a:solidFill>
              </a:rPr>
              <a:t>Dies kann man einfach mit einer Zählvariablen (z.B. Name Injektion)  realisieren, die mitzählt, wieviel Schleifendurchgänge durchgeführt wurden.</a:t>
            </a:r>
          </a:p>
        </p:txBody>
      </p:sp>
      <p:sp>
        <p:nvSpPr>
          <p:cNvPr id="4" name="Oval 3">
            <a:extLst>
              <a:ext uri="{FF2B5EF4-FFF2-40B4-BE49-F238E27FC236}">
                <a16:creationId xmlns:a16="http://schemas.microsoft.com/office/drawing/2014/main" id="{876B0892-BD6B-BFF1-C2F3-4290936B97C9}"/>
              </a:ext>
            </a:extLst>
          </p:cNvPr>
          <p:cNvSpPr/>
          <p:nvPr/>
        </p:nvSpPr>
        <p:spPr>
          <a:xfrm>
            <a:off x="6552808" y="2089581"/>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1" name="Textfeld 10">
            <a:extLst>
              <a:ext uri="{FF2B5EF4-FFF2-40B4-BE49-F238E27FC236}">
                <a16:creationId xmlns:a16="http://schemas.microsoft.com/office/drawing/2014/main" id="{43AEAE88-B04E-2D7A-B45D-03C40B6FD96F}"/>
              </a:ext>
            </a:extLst>
          </p:cNvPr>
          <p:cNvSpPr txBox="1"/>
          <p:nvPr/>
        </p:nvSpPr>
        <p:spPr>
          <a:xfrm>
            <a:off x="7164217" y="2088856"/>
            <a:ext cx="4807391" cy="646331"/>
          </a:xfrm>
          <a:prstGeom prst="rect">
            <a:avLst/>
          </a:prstGeom>
          <a:solidFill>
            <a:srgbClr val="FFC000"/>
          </a:solidFill>
        </p:spPr>
        <p:txBody>
          <a:bodyPr wrap="square" rtlCol="0">
            <a:spAutoFit/>
          </a:bodyPr>
          <a:lstStyle/>
          <a:p>
            <a:r>
              <a:rPr lang="de-DE" dirty="0"/>
              <a:t>Erzeuge eine lokale Variable durch Klick auf das „+“ Zeichen </a:t>
            </a:r>
          </a:p>
        </p:txBody>
      </p:sp>
      <p:pic>
        <p:nvPicPr>
          <p:cNvPr id="12" name="Grafik 11">
            <a:extLst>
              <a:ext uri="{FF2B5EF4-FFF2-40B4-BE49-F238E27FC236}">
                <a16:creationId xmlns:a16="http://schemas.microsoft.com/office/drawing/2014/main" id="{4D5862A9-D5B7-42C5-4161-AE7A0CCFE16C}"/>
              </a:ext>
            </a:extLst>
          </p:cNvPr>
          <p:cNvPicPr>
            <a:picLocks noChangeAspect="1"/>
          </p:cNvPicPr>
          <p:nvPr/>
        </p:nvPicPr>
        <p:blipFill>
          <a:blip r:embed="rId2"/>
          <a:stretch>
            <a:fillRect/>
          </a:stretch>
        </p:blipFill>
        <p:spPr>
          <a:xfrm>
            <a:off x="810503" y="3063060"/>
            <a:ext cx="5029200" cy="546100"/>
          </a:xfrm>
          <a:prstGeom prst="rect">
            <a:avLst/>
          </a:prstGeom>
        </p:spPr>
      </p:pic>
      <p:pic>
        <p:nvPicPr>
          <p:cNvPr id="18" name="Grafik 17">
            <a:extLst>
              <a:ext uri="{FF2B5EF4-FFF2-40B4-BE49-F238E27FC236}">
                <a16:creationId xmlns:a16="http://schemas.microsoft.com/office/drawing/2014/main" id="{76C47EFB-F6AD-4651-EE63-2B2A545BF225}"/>
              </a:ext>
            </a:extLst>
          </p:cNvPr>
          <p:cNvPicPr>
            <a:picLocks noChangeAspect="1"/>
          </p:cNvPicPr>
          <p:nvPr/>
        </p:nvPicPr>
        <p:blipFill>
          <a:blip r:embed="rId3"/>
          <a:stretch>
            <a:fillRect/>
          </a:stretch>
        </p:blipFill>
        <p:spPr>
          <a:xfrm>
            <a:off x="688490" y="1910371"/>
            <a:ext cx="1676400" cy="1003300"/>
          </a:xfrm>
          <a:prstGeom prst="rect">
            <a:avLst/>
          </a:prstGeom>
        </p:spPr>
      </p:pic>
      <p:sp>
        <p:nvSpPr>
          <p:cNvPr id="19" name="Oval 18">
            <a:extLst>
              <a:ext uri="{FF2B5EF4-FFF2-40B4-BE49-F238E27FC236}">
                <a16:creationId xmlns:a16="http://schemas.microsoft.com/office/drawing/2014/main" id="{0AA08DCD-4E28-A440-157D-7D15469565A1}"/>
              </a:ext>
            </a:extLst>
          </p:cNvPr>
          <p:cNvSpPr/>
          <p:nvPr/>
        </p:nvSpPr>
        <p:spPr>
          <a:xfrm>
            <a:off x="6552808" y="306378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20" name="Textfeld 19">
            <a:extLst>
              <a:ext uri="{FF2B5EF4-FFF2-40B4-BE49-F238E27FC236}">
                <a16:creationId xmlns:a16="http://schemas.microsoft.com/office/drawing/2014/main" id="{71289834-39B4-9379-B9A3-828C50B1BE19}"/>
              </a:ext>
            </a:extLst>
          </p:cNvPr>
          <p:cNvSpPr txBox="1"/>
          <p:nvPr/>
        </p:nvSpPr>
        <p:spPr>
          <a:xfrm>
            <a:off x="7164217" y="3063060"/>
            <a:ext cx="4807391" cy="646331"/>
          </a:xfrm>
          <a:prstGeom prst="rect">
            <a:avLst/>
          </a:prstGeom>
          <a:solidFill>
            <a:srgbClr val="FFC000"/>
          </a:solidFill>
        </p:spPr>
        <p:txBody>
          <a:bodyPr wrap="square" rtlCol="0">
            <a:spAutoFit/>
          </a:bodyPr>
          <a:lstStyle/>
          <a:p>
            <a:r>
              <a:rPr lang="de-DE" dirty="0"/>
              <a:t>Baue die beiden nebenstehenden Blöcke in deine Funktion „</a:t>
            </a:r>
            <a:r>
              <a:rPr lang="de-DE" dirty="0" err="1"/>
              <a:t>injektion</a:t>
            </a:r>
            <a:r>
              <a:rPr lang="de-DE" dirty="0"/>
              <a:t>“ ein.</a:t>
            </a:r>
          </a:p>
        </p:txBody>
      </p:sp>
      <p:cxnSp>
        <p:nvCxnSpPr>
          <p:cNvPr id="21" name="Gerade Verbindung mit Pfeil 20">
            <a:extLst>
              <a:ext uri="{FF2B5EF4-FFF2-40B4-BE49-F238E27FC236}">
                <a16:creationId xmlns:a16="http://schemas.microsoft.com/office/drawing/2014/main" id="{AB1B71D9-1E07-96A1-A014-B10886DE21F6}"/>
              </a:ext>
            </a:extLst>
          </p:cNvPr>
          <p:cNvCxnSpPr>
            <a:cxnSpLocks/>
          </p:cNvCxnSpPr>
          <p:nvPr/>
        </p:nvCxnSpPr>
        <p:spPr>
          <a:xfrm flipH="1" flipV="1">
            <a:off x="1073426" y="2319134"/>
            <a:ext cx="5936974" cy="416053"/>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26" name="Grafik 25">
            <a:extLst>
              <a:ext uri="{FF2B5EF4-FFF2-40B4-BE49-F238E27FC236}">
                <a16:creationId xmlns:a16="http://schemas.microsoft.com/office/drawing/2014/main" id="{B80870E1-9596-371E-9D81-E3A7B2A9A6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217" y="4037264"/>
            <a:ext cx="2459026" cy="2303220"/>
          </a:xfrm>
          <a:prstGeom prst="rect">
            <a:avLst/>
          </a:prstGeom>
        </p:spPr>
      </p:pic>
      <p:pic>
        <p:nvPicPr>
          <p:cNvPr id="28" name="Grafik 27">
            <a:extLst>
              <a:ext uri="{FF2B5EF4-FFF2-40B4-BE49-F238E27FC236}">
                <a16:creationId xmlns:a16="http://schemas.microsoft.com/office/drawing/2014/main" id="{C5C8FEF6-6778-0601-17D0-061B6D63405D}"/>
              </a:ext>
            </a:extLst>
          </p:cNvPr>
          <p:cNvPicPr>
            <a:picLocks noChangeAspect="1"/>
          </p:cNvPicPr>
          <p:nvPr/>
        </p:nvPicPr>
        <p:blipFill>
          <a:blip r:embed="rId5"/>
          <a:stretch>
            <a:fillRect/>
          </a:stretch>
        </p:blipFill>
        <p:spPr>
          <a:xfrm>
            <a:off x="810503" y="4037265"/>
            <a:ext cx="6003954" cy="451910"/>
          </a:xfrm>
          <a:prstGeom prst="rect">
            <a:avLst/>
          </a:prstGeom>
        </p:spPr>
      </p:pic>
    </p:spTree>
    <p:extLst>
      <p:ext uri="{BB962C8B-B14F-4D97-AF65-F5344CB8AC3E}">
        <p14:creationId xmlns:p14="http://schemas.microsoft.com/office/powerpoint/2010/main" val="1181621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96865B3-3E13-C6AC-6D91-A99761931A6C}"/>
              </a:ext>
            </a:extLst>
          </p:cNvPr>
          <p:cNvPicPr>
            <a:picLocks noChangeAspect="1"/>
          </p:cNvPicPr>
          <p:nvPr/>
        </p:nvPicPr>
        <p:blipFill rotWithShape="1">
          <a:blip r:embed="rId2">
            <a:extLst>
              <a:ext uri="{28A0092B-C50C-407E-A947-70E740481C1C}">
                <a14:useLocalDpi xmlns:a14="http://schemas.microsoft.com/office/drawing/2010/main" val="0"/>
              </a:ext>
            </a:extLst>
          </a:blip>
          <a:srcRect t="1149"/>
          <a:stretch/>
        </p:blipFill>
        <p:spPr>
          <a:xfrm>
            <a:off x="8778013" y="1483112"/>
            <a:ext cx="3071812" cy="3950360"/>
          </a:xfrm>
          <a:prstGeom prst="rect">
            <a:avLst/>
          </a:prstGeom>
        </p:spPr>
      </p:pic>
      <p:sp>
        <p:nvSpPr>
          <p:cNvPr id="2" name="Titel 1">
            <a:extLst>
              <a:ext uri="{FF2B5EF4-FFF2-40B4-BE49-F238E27FC236}">
                <a16:creationId xmlns:a16="http://schemas.microsoft.com/office/drawing/2014/main" id="{A7B21AA7-183A-9A44-A8D1-A6B2BF296D34}"/>
              </a:ext>
            </a:extLst>
          </p:cNvPr>
          <p:cNvSpPr>
            <a:spLocks noGrp="1"/>
          </p:cNvSpPr>
          <p:nvPr>
            <p:ph type="title"/>
          </p:nvPr>
        </p:nvSpPr>
        <p:spPr/>
        <p:txBody>
          <a:bodyPr/>
          <a:lstStyle/>
          <a:p>
            <a:r>
              <a:rPr lang="de-DE" dirty="0"/>
              <a:t>Bedienfeld für die Spritzenpumpe</a:t>
            </a:r>
          </a:p>
        </p:txBody>
      </p:sp>
      <p:pic>
        <p:nvPicPr>
          <p:cNvPr id="9" name="Grafik 8" descr="Ein Bild, das Elektronik enthält.&#10;&#10;Automatisch generierte Beschreibung">
            <a:extLst>
              <a:ext uri="{FF2B5EF4-FFF2-40B4-BE49-F238E27FC236}">
                <a16:creationId xmlns:a16="http://schemas.microsoft.com/office/drawing/2014/main" id="{05529948-BC00-ED47-96A5-DAFEF12F7F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6050" y="1790245"/>
            <a:ext cx="4100098" cy="3277511"/>
          </a:xfrm>
          <a:prstGeom prst="rect">
            <a:avLst/>
          </a:prstGeom>
        </p:spPr>
      </p:pic>
      <p:sp>
        <p:nvSpPr>
          <p:cNvPr id="11" name="Textfeld 10">
            <a:extLst>
              <a:ext uri="{FF2B5EF4-FFF2-40B4-BE49-F238E27FC236}">
                <a16:creationId xmlns:a16="http://schemas.microsoft.com/office/drawing/2014/main" id="{130F502D-C41A-F74B-8ECD-11E3D633ADB0}"/>
              </a:ext>
            </a:extLst>
          </p:cNvPr>
          <p:cNvSpPr txBox="1"/>
          <p:nvPr/>
        </p:nvSpPr>
        <p:spPr>
          <a:xfrm>
            <a:off x="4481273" y="1378951"/>
            <a:ext cx="3038674" cy="1077218"/>
          </a:xfrm>
          <a:prstGeom prst="rect">
            <a:avLst/>
          </a:prstGeom>
          <a:solidFill>
            <a:schemeClr val="accent5">
              <a:lumMod val="60000"/>
              <a:lumOff val="40000"/>
            </a:schemeClr>
          </a:solidFill>
        </p:spPr>
        <p:txBody>
          <a:bodyPr wrap="square" rtlCol="0">
            <a:spAutoFit/>
          </a:bodyPr>
          <a:lstStyle/>
          <a:p>
            <a:r>
              <a:rPr lang="de-DE" sz="2800" dirty="0"/>
              <a:t>LCD-Display</a:t>
            </a:r>
          </a:p>
          <a:p>
            <a:r>
              <a:rPr lang="de-DE" dirty="0"/>
              <a:t>Zeigt einprogrammierte Informationen an.</a:t>
            </a:r>
          </a:p>
        </p:txBody>
      </p:sp>
      <p:sp>
        <p:nvSpPr>
          <p:cNvPr id="12" name="Textfeld 11">
            <a:extLst>
              <a:ext uri="{FF2B5EF4-FFF2-40B4-BE49-F238E27FC236}">
                <a16:creationId xmlns:a16="http://schemas.microsoft.com/office/drawing/2014/main" id="{C0662287-5540-8A49-B8D9-A4A9A2355983}"/>
              </a:ext>
            </a:extLst>
          </p:cNvPr>
          <p:cNvSpPr txBox="1"/>
          <p:nvPr/>
        </p:nvSpPr>
        <p:spPr>
          <a:xfrm>
            <a:off x="4467146" y="2629466"/>
            <a:ext cx="3071812" cy="1908215"/>
          </a:xfrm>
          <a:prstGeom prst="rect">
            <a:avLst/>
          </a:prstGeom>
          <a:solidFill>
            <a:schemeClr val="accent5">
              <a:lumMod val="60000"/>
              <a:lumOff val="40000"/>
            </a:schemeClr>
          </a:solidFill>
        </p:spPr>
        <p:txBody>
          <a:bodyPr wrap="square" rtlCol="0">
            <a:spAutoFit/>
          </a:bodyPr>
          <a:lstStyle/>
          <a:p>
            <a:r>
              <a:rPr lang="de-DE" sz="2800" dirty="0"/>
              <a:t>Farbcodierte Tasten</a:t>
            </a:r>
          </a:p>
          <a:p>
            <a:r>
              <a:rPr lang="de-DE" dirty="0"/>
              <a:t>Signale können bis zum </a:t>
            </a:r>
            <a:r>
              <a:rPr lang="de-DE" dirty="0" err="1"/>
              <a:t>Arduino</a:t>
            </a:r>
            <a:r>
              <a:rPr lang="de-DE" dirty="0"/>
              <a:t> in der jeweiligen Farbe geführt werden.</a:t>
            </a:r>
          </a:p>
          <a:p>
            <a:r>
              <a:rPr lang="de-DE" dirty="0"/>
              <a:t>Erhöht die Übersichtlichkeit und erleichtert Fehlersuche.</a:t>
            </a:r>
          </a:p>
        </p:txBody>
      </p:sp>
      <p:sp>
        <p:nvSpPr>
          <p:cNvPr id="13" name="Textfeld 12">
            <a:extLst>
              <a:ext uri="{FF2B5EF4-FFF2-40B4-BE49-F238E27FC236}">
                <a16:creationId xmlns:a16="http://schemas.microsoft.com/office/drawing/2014/main" id="{3D7EB509-7666-6E43-A8F9-B8BE66222DBD}"/>
              </a:ext>
            </a:extLst>
          </p:cNvPr>
          <p:cNvSpPr txBox="1"/>
          <p:nvPr/>
        </p:nvSpPr>
        <p:spPr>
          <a:xfrm>
            <a:off x="4467146" y="4749100"/>
            <a:ext cx="3071812" cy="1077218"/>
          </a:xfrm>
          <a:prstGeom prst="rect">
            <a:avLst/>
          </a:prstGeom>
          <a:solidFill>
            <a:schemeClr val="accent5">
              <a:lumMod val="60000"/>
              <a:lumOff val="40000"/>
            </a:schemeClr>
          </a:solidFill>
        </p:spPr>
        <p:txBody>
          <a:bodyPr wrap="square" rtlCol="0">
            <a:spAutoFit/>
          </a:bodyPr>
          <a:lstStyle/>
          <a:p>
            <a:r>
              <a:rPr lang="de-DE" sz="2800" dirty="0"/>
              <a:t>Potentiometer</a:t>
            </a:r>
          </a:p>
          <a:p>
            <a:r>
              <a:rPr lang="de-DE" dirty="0"/>
              <a:t>Dient zur manuellen Dosisvorwahl.</a:t>
            </a:r>
          </a:p>
        </p:txBody>
      </p:sp>
      <p:cxnSp>
        <p:nvCxnSpPr>
          <p:cNvPr id="15" name="Gerade Verbindung 14">
            <a:extLst>
              <a:ext uri="{FF2B5EF4-FFF2-40B4-BE49-F238E27FC236}">
                <a16:creationId xmlns:a16="http://schemas.microsoft.com/office/drawing/2014/main" id="{0DA1A568-3830-DC41-8C80-B239B452BB7E}"/>
              </a:ext>
            </a:extLst>
          </p:cNvPr>
          <p:cNvCxnSpPr>
            <a:cxnSpLocks/>
          </p:cNvCxnSpPr>
          <p:nvPr/>
        </p:nvCxnSpPr>
        <p:spPr>
          <a:xfrm flipV="1">
            <a:off x="3228975" y="1693559"/>
            <a:ext cx="1238171" cy="249541"/>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06A379F-A6B3-3D41-A77D-1FCE0D342090}"/>
              </a:ext>
            </a:extLst>
          </p:cNvPr>
          <p:cNvCxnSpPr/>
          <p:nvPr/>
        </p:nvCxnSpPr>
        <p:spPr>
          <a:xfrm flipV="1">
            <a:off x="3028950"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82E61775-2679-8243-B3BF-D465C47156A1}"/>
              </a:ext>
            </a:extLst>
          </p:cNvPr>
          <p:cNvCxnSpPr>
            <a:cxnSpLocks/>
          </p:cNvCxnSpPr>
          <p:nvPr/>
        </p:nvCxnSpPr>
        <p:spPr>
          <a:xfrm>
            <a:off x="7519947" y="1629897"/>
            <a:ext cx="1414183" cy="313203"/>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E088EDA6-666C-DD48-A4FE-9EE861326306}"/>
              </a:ext>
            </a:extLst>
          </p:cNvPr>
          <p:cNvCxnSpPr>
            <a:cxnSpLocks/>
          </p:cNvCxnSpPr>
          <p:nvPr/>
        </p:nvCxnSpPr>
        <p:spPr>
          <a:xfrm>
            <a:off x="7495934" y="3006251"/>
            <a:ext cx="1438196" cy="285750"/>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D9C3A1B9-29A4-0D44-92D6-C9042A3C98EA}"/>
              </a:ext>
            </a:extLst>
          </p:cNvPr>
          <p:cNvCxnSpPr>
            <a:cxnSpLocks/>
          </p:cNvCxnSpPr>
          <p:nvPr/>
        </p:nvCxnSpPr>
        <p:spPr>
          <a:xfrm flipV="1">
            <a:off x="7495263" y="3713356"/>
            <a:ext cx="3655957" cy="1201544"/>
          </a:xfrm>
          <a:prstGeom prst="line">
            <a:avLst/>
          </a:prstGeom>
          <a:ln w="476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719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C4473-A3B4-E447-9496-E1F7349BFA50}"/>
              </a:ext>
            </a:extLst>
          </p:cNvPr>
          <p:cNvSpPr>
            <a:spLocks noGrp="1"/>
          </p:cNvSpPr>
          <p:nvPr>
            <p:ph type="title"/>
          </p:nvPr>
        </p:nvSpPr>
        <p:spPr/>
        <p:txBody>
          <a:bodyPr/>
          <a:lstStyle/>
          <a:p>
            <a:r>
              <a:rPr lang="de-DE" dirty="0"/>
              <a:t>Variable Dosis</a:t>
            </a:r>
          </a:p>
        </p:txBody>
      </p:sp>
      <p:sp>
        <p:nvSpPr>
          <p:cNvPr id="5" name="Oval 4">
            <a:extLst>
              <a:ext uri="{FF2B5EF4-FFF2-40B4-BE49-F238E27FC236}">
                <a16:creationId xmlns:a16="http://schemas.microsoft.com/office/drawing/2014/main" id="{E41F6F80-65C7-B142-9D3A-F99192B74428}"/>
              </a:ext>
            </a:extLst>
          </p:cNvPr>
          <p:cNvSpPr/>
          <p:nvPr/>
        </p:nvSpPr>
        <p:spPr>
          <a:xfrm>
            <a:off x="6543820" y="215884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6" name="Textfeld 5">
            <a:extLst>
              <a:ext uri="{FF2B5EF4-FFF2-40B4-BE49-F238E27FC236}">
                <a16:creationId xmlns:a16="http://schemas.microsoft.com/office/drawing/2014/main" id="{6F63220F-E7AF-6140-BDCF-C4F0B39F9704}"/>
              </a:ext>
            </a:extLst>
          </p:cNvPr>
          <p:cNvSpPr txBox="1"/>
          <p:nvPr/>
        </p:nvSpPr>
        <p:spPr>
          <a:xfrm>
            <a:off x="7189494" y="2158847"/>
            <a:ext cx="4807391" cy="369332"/>
          </a:xfrm>
          <a:prstGeom prst="rect">
            <a:avLst/>
          </a:prstGeom>
          <a:solidFill>
            <a:srgbClr val="FFC000"/>
          </a:solidFill>
        </p:spPr>
        <p:txBody>
          <a:bodyPr wrap="square" rtlCol="0">
            <a:spAutoFit/>
          </a:bodyPr>
          <a:lstStyle/>
          <a:p>
            <a:r>
              <a:rPr lang="de-DE" dirty="0"/>
              <a:t>Schließe die gelbe Taste an Port 7 an.</a:t>
            </a:r>
            <a:endParaRPr lang="de-DE" sz="1400" dirty="0"/>
          </a:p>
        </p:txBody>
      </p:sp>
      <p:sp>
        <p:nvSpPr>
          <p:cNvPr id="3" name="Textfeld 2">
            <a:extLst>
              <a:ext uri="{FF2B5EF4-FFF2-40B4-BE49-F238E27FC236}">
                <a16:creationId xmlns:a16="http://schemas.microsoft.com/office/drawing/2014/main" id="{82150F22-5915-FC97-28C8-6F7CA3802165}"/>
              </a:ext>
            </a:extLst>
          </p:cNvPr>
          <p:cNvSpPr txBox="1"/>
          <p:nvPr/>
        </p:nvSpPr>
        <p:spPr>
          <a:xfrm>
            <a:off x="220392" y="820387"/>
            <a:ext cx="11751216" cy="923330"/>
          </a:xfrm>
          <a:prstGeom prst="rect">
            <a:avLst/>
          </a:prstGeom>
          <a:solidFill>
            <a:srgbClr val="0070C0"/>
          </a:solidFill>
        </p:spPr>
        <p:txBody>
          <a:bodyPr wrap="square" rtlCol="0">
            <a:spAutoFit/>
          </a:bodyPr>
          <a:lstStyle/>
          <a:p>
            <a:r>
              <a:rPr lang="de-DE" dirty="0">
                <a:solidFill>
                  <a:schemeClr val="bg1"/>
                </a:solidFill>
              </a:rPr>
              <a:t>Über die analogen Eingänge A0 … A5 können auch analoge Werte zwischen 0 und 5V eingelesen werden.</a:t>
            </a:r>
          </a:p>
          <a:p>
            <a:r>
              <a:rPr lang="de-DE" dirty="0">
                <a:solidFill>
                  <a:schemeClr val="bg1"/>
                </a:solidFill>
              </a:rPr>
              <a:t>Diese werden intern über einen sogenannten Analog/Digital-Wandler in 1024 gleichgroße Teile umgewandelt. </a:t>
            </a:r>
          </a:p>
          <a:p>
            <a:r>
              <a:rPr lang="de-DE" dirty="0">
                <a:solidFill>
                  <a:schemeClr val="bg1"/>
                </a:solidFill>
              </a:rPr>
              <a:t>Z.B. entspricht die Zahl 512 dann 2,5V</a:t>
            </a:r>
          </a:p>
        </p:txBody>
      </p:sp>
      <p:sp>
        <p:nvSpPr>
          <p:cNvPr id="7" name="Oval 6">
            <a:extLst>
              <a:ext uri="{FF2B5EF4-FFF2-40B4-BE49-F238E27FC236}">
                <a16:creationId xmlns:a16="http://schemas.microsoft.com/office/drawing/2014/main" id="{209E7ED8-3788-F6FA-1481-E370F34A33A4}"/>
              </a:ext>
            </a:extLst>
          </p:cNvPr>
          <p:cNvSpPr/>
          <p:nvPr/>
        </p:nvSpPr>
        <p:spPr>
          <a:xfrm>
            <a:off x="6518543" y="451266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8" name="Textfeld 7">
            <a:extLst>
              <a:ext uri="{FF2B5EF4-FFF2-40B4-BE49-F238E27FC236}">
                <a16:creationId xmlns:a16="http://schemas.microsoft.com/office/drawing/2014/main" id="{8DD352C8-0930-59E3-8F33-6048992EFB71}"/>
              </a:ext>
            </a:extLst>
          </p:cNvPr>
          <p:cNvSpPr txBox="1"/>
          <p:nvPr/>
        </p:nvSpPr>
        <p:spPr>
          <a:xfrm>
            <a:off x="7164217" y="4512667"/>
            <a:ext cx="4807391" cy="1477328"/>
          </a:xfrm>
          <a:prstGeom prst="rect">
            <a:avLst/>
          </a:prstGeom>
          <a:solidFill>
            <a:srgbClr val="FFC000"/>
          </a:solidFill>
        </p:spPr>
        <p:txBody>
          <a:bodyPr wrap="square" rtlCol="0">
            <a:spAutoFit/>
          </a:bodyPr>
          <a:lstStyle/>
          <a:p>
            <a:r>
              <a:rPr lang="de-DE" dirty="0"/>
              <a:t>Bei Druck auf den gelben Taster soll die Variable Dosis auf den umgerechneten Wert des Potentiometers gesetzt werden.</a:t>
            </a:r>
          </a:p>
          <a:p>
            <a:r>
              <a:rPr lang="de-DE" dirty="0"/>
              <a:t>Der Wert soll entsprechend 1ml und 2ml auf dem LCD-Display angezeigt werden.</a:t>
            </a:r>
          </a:p>
        </p:txBody>
      </p:sp>
      <p:sp>
        <p:nvSpPr>
          <p:cNvPr id="9" name="Oval 8">
            <a:extLst>
              <a:ext uri="{FF2B5EF4-FFF2-40B4-BE49-F238E27FC236}">
                <a16:creationId xmlns:a16="http://schemas.microsoft.com/office/drawing/2014/main" id="{3BA6E717-2CDF-C619-4055-30D73ED75B90}"/>
              </a:ext>
            </a:extLst>
          </p:cNvPr>
          <p:cNvSpPr/>
          <p:nvPr/>
        </p:nvSpPr>
        <p:spPr>
          <a:xfrm>
            <a:off x="6543820" y="3058758"/>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0" name="Textfeld 9">
            <a:extLst>
              <a:ext uri="{FF2B5EF4-FFF2-40B4-BE49-F238E27FC236}">
                <a16:creationId xmlns:a16="http://schemas.microsoft.com/office/drawing/2014/main" id="{D5CBF7E5-5D3B-3C13-2D30-46F1DADCCA28}"/>
              </a:ext>
            </a:extLst>
          </p:cNvPr>
          <p:cNvSpPr txBox="1"/>
          <p:nvPr/>
        </p:nvSpPr>
        <p:spPr>
          <a:xfrm>
            <a:off x="7189494" y="3058758"/>
            <a:ext cx="4807391" cy="923330"/>
          </a:xfrm>
          <a:prstGeom prst="rect">
            <a:avLst/>
          </a:prstGeom>
          <a:solidFill>
            <a:srgbClr val="FFC000"/>
          </a:solidFill>
        </p:spPr>
        <p:txBody>
          <a:bodyPr wrap="square" rtlCol="0">
            <a:spAutoFit/>
          </a:bodyPr>
          <a:lstStyle/>
          <a:p>
            <a:r>
              <a:rPr lang="de-DE" dirty="0"/>
              <a:t>Schließe das Potentiometer an:</a:t>
            </a:r>
            <a:br>
              <a:rPr lang="de-DE" dirty="0"/>
            </a:br>
            <a:r>
              <a:rPr lang="de-DE" dirty="0"/>
              <a:t>die beiden äußeren Kabel an VCC und GND, das mittlere Kabel (orange) an den Analogeingang A0</a:t>
            </a:r>
            <a:endParaRPr lang="de-DE" sz="1400" dirty="0"/>
          </a:p>
        </p:txBody>
      </p:sp>
      <p:pic>
        <p:nvPicPr>
          <p:cNvPr id="15" name="Grafik 14">
            <a:extLst>
              <a:ext uri="{FF2B5EF4-FFF2-40B4-BE49-F238E27FC236}">
                <a16:creationId xmlns:a16="http://schemas.microsoft.com/office/drawing/2014/main" id="{6FADA94E-A609-09AF-61CA-197DBE4BB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15" y="1753889"/>
            <a:ext cx="2801359" cy="2101019"/>
          </a:xfrm>
          <a:prstGeom prst="rect">
            <a:avLst/>
          </a:prstGeom>
        </p:spPr>
      </p:pic>
      <p:pic>
        <p:nvPicPr>
          <p:cNvPr id="16" name="Grafik 15">
            <a:extLst>
              <a:ext uri="{FF2B5EF4-FFF2-40B4-BE49-F238E27FC236}">
                <a16:creationId xmlns:a16="http://schemas.microsoft.com/office/drawing/2014/main" id="{A2197871-CDE9-CE2A-05B5-29B44A52C14A}"/>
              </a:ext>
            </a:extLst>
          </p:cNvPr>
          <p:cNvPicPr>
            <a:picLocks noChangeAspect="1"/>
          </p:cNvPicPr>
          <p:nvPr/>
        </p:nvPicPr>
        <p:blipFill>
          <a:blip r:embed="rId4"/>
          <a:stretch>
            <a:fillRect/>
          </a:stretch>
        </p:blipFill>
        <p:spPr>
          <a:xfrm>
            <a:off x="293821" y="5785212"/>
            <a:ext cx="5289049" cy="409566"/>
          </a:xfrm>
          <a:prstGeom prst="rect">
            <a:avLst/>
          </a:prstGeom>
        </p:spPr>
      </p:pic>
      <p:pic>
        <p:nvPicPr>
          <p:cNvPr id="18" name="Grafik 17">
            <a:extLst>
              <a:ext uri="{FF2B5EF4-FFF2-40B4-BE49-F238E27FC236}">
                <a16:creationId xmlns:a16="http://schemas.microsoft.com/office/drawing/2014/main" id="{83C2CC7A-84F5-5184-237B-6782E3AF5905}"/>
              </a:ext>
            </a:extLst>
          </p:cNvPr>
          <p:cNvPicPr>
            <a:picLocks noChangeAspect="1"/>
          </p:cNvPicPr>
          <p:nvPr/>
        </p:nvPicPr>
        <p:blipFill>
          <a:blip r:embed="rId5"/>
          <a:stretch>
            <a:fillRect/>
          </a:stretch>
        </p:blipFill>
        <p:spPr>
          <a:xfrm>
            <a:off x="2938346" y="4047738"/>
            <a:ext cx="2735112" cy="1581150"/>
          </a:xfrm>
          <a:prstGeom prst="rect">
            <a:avLst/>
          </a:prstGeom>
        </p:spPr>
      </p:pic>
      <p:sp>
        <p:nvSpPr>
          <p:cNvPr id="19" name="Rechteck 18">
            <a:extLst>
              <a:ext uri="{FF2B5EF4-FFF2-40B4-BE49-F238E27FC236}">
                <a16:creationId xmlns:a16="http://schemas.microsoft.com/office/drawing/2014/main" id="{51C53173-7910-35F0-436E-90C80AC019F2}"/>
              </a:ext>
            </a:extLst>
          </p:cNvPr>
          <p:cNvSpPr/>
          <p:nvPr/>
        </p:nvSpPr>
        <p:spPr>
          <a:xfrm>
            <a:off x="220392" y="4047738"/>
            <a:ext cx="2211385" cy="369332"/>
          </a:xfrm>
          <a:prstGeom prst="rect">
            <a:avLst/>
          </a:prstGeom>
          <a:solidFill>
            <a:srgbClr val="BED7EF"/>
          </a:solidFill>
        </p:spPr>
        <p:txBody>
          <a:bodyPr wrap="square">
            <a:spAutoFit/>
          </a:bodyPr>
          <a:lstStyle/>
          <a:p>
            <a:r>
              <a:rPr lang="de-DE" dirty="0"/>
              <a:t>Roboterkonfiguration </a:t>
            </a:r>
          </a:p>
        </p:txBody>
      </p:sp>
      <p:sp>
        <p:nvSpPr>
          <p:cNvPr id="20" name="Rechteck 19">
            <a:extLst>
              <a:ext uri="{FF2B5EF4-FFF2-40B4-BE49-F238E27FC236}">
                <a16:creationId xmlns:a16="http://schemas.microsoft.com/office/drawing/2014/main" id="{DD20CB85-8A09-6638-A809-888B4AB7D7EF}"/>
              </a:ext>
            </a:extLst>
          </p:cNvPr>
          <p:cNvSpPr/>
          <p:nvPr/>
        </p:nvSpPr>
        <p:spPr>
          <a:xfrm>
            <a:off x="220392" y="5296718"/>
            <a:ext cx="3384199" cy="369332"/>
          </a:xfrm>
          <a:prstGeom prst="rect">
            <a:avLst/>
          </a:prstGeom>
          <a:solidFill>
            <a:srgbClr val="BED7EF"/>
          </a:solidFill>
        </p:spPr>
        <p:txBody>
          <a:bodyPr wrap="square">
            <a:spAutoFit/>
          </a:bodyPr>
          <a:lstStyle/>
          <a:p>
            <a:r>
              <a:rPr lang="de-DE" dirty="0"/>
              <a:t>Programmblock zum Dosis setzen </a:t>
            </a:r>
          </a:p>
        </p:txBody>
      </p:sp>
    </p:spTree>
    <p:extLst>
      <p:ext uri="{BB962C8B-B14F-4D97-AF65-F5344CB8AC3E}">
        <p14:creationId xmlns:p14="http://schemas.microsoft.com/office/powerpoint/2010/main" val="1131675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987D1-0ED6-F54E-86C0-E64083FCD294}"/>
              </a:ext>
            </a:extLst>
          </p:cNvPr>
          <p:cNvSpPr>
            <a:spLocks noGrp="1"/>
          </p:cNvSpPr>
          <p:nvPr>
            <p:ph type="title"/>
          </p:nvPr>
        </p:nvSpPr>
        <p:spPr/>
        <p:txBody>
          <a:bodyPr/>
          <a:lstStyle/>
          <a:p>
            <a:r>
              <a:rPr lang="de-DE" dirty="0"/>
              <a:t>Es wird bequemer – Steuern mit Fernbedienung</a:t>
            </a:r>
          </a:p>
        </p:txBody>
      </p:sp>
      <p:sp>
        <p:nvSpPr>
          <p:cNvPr id="10" name="Oval 9">
            <a:extLst>
              <a:ext uri="{FF2B5EF4-FFF2-40B4-BE49-F238E27FC236}">
                <a16:creationId xmlns:a16="http://schemas.microsoft.com/office/drawing/2014/main" id="{13CD8967-E630-4D4F-BE5A-6B09848C9B04}"/>
              </a:ext>
            </a:extLst>
          </p:cNvPr>
          <p:cNvSpPr/>
          <p:nvPr/>
        </p:nvSpPr>
        <p:spPr>
          <a:xfrm>
            <a:off x="6753613" y="3023216"/>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13" name="Textfeld 12">
            <a:extLst>
              <a:ext uri="{FF2B5EF4-FFF2-40B4-BE49-F238E27FC236}">
                <a16:creationId xmlns:a16="http://schemas.microsoft.com/office/drawing/2014/main" id="{F1181958-4D91-8A41-AEA2-E4714C58B4C3}"/>
              </a:ext>
            </a:extLst>
          </p:cNvPr>
          <p:cNvSpPr txBox="1"/>
          <p:nvPr/>
        </p:nvSpPr>
        <p:spPr>
          <a:xfrm>
            <a:off x="7141455" y="3070130"/>
            <a:ext cx="4807391" cy="923330"/>
          </a:xfrm>
          <a:prstGeom prst="rect">
            <a:avLst/>
          </a:prstGeom>
          <a:solidFill>
            <a:srgbClr val="FFC000"/>
          </a:solidFill>
        </p:spPr>
        <p:txBody>
          <a:bodyPr wrap="square" rtlCol="0">
            <a:spAutoFit/>
          </a:bodyPr>
          <a:lstStyle/>
          <a:p>
            <a:r>
              <a:rPr lang="de-DE" dirty="0"/>
              <a:t>Schließe den gelben Taster an PIN 7 an.</a:t>
            </a:r>
            <a:br>
              <a:rPr lang="de-DE" dirty="0"/>
            </a:br>
            <a:r>
              <a:rPr lang="de-DE" dirty="0"/>
              <a:t>Erweitere die Schaltung um den IR-Sensor (s. Abbildung). Sensoreingang soll PIN 8 sein.</a:t>
            </a:r>
            <a:endParaRPr lang="de-DE" sz="1400" dirty="0"/>
          </a:p>
        </p:txBody>
      </p:sp>
      <p:sp>
        <p:nvSpPr>
          <p:cNvPr id="14" name="Rechteck 13">
            <a:extLst>
              <a:ext uri="{FF2B5EF4-FFF2-40B4-BE49-F238E27FC236}">
                <a16:creationId xmlns:a16="http://schemas.microsoft.com/office/drawing/2014/main" id="{AC8AB143-2665-9941-9A4E-0F0A8BD6BADE}"/>
              </a:ext>
            </a:extLst>
          </p:cNvPr>
          <p:cNvSpPr/>
          <p:nvPr/>
        </p:nvSpPr>
        <p:spPr>
          <a:xfrm>
            <a:off x="4141434" y="906206"/>
            <a:ext cx="7562376" cy="1754326"/>
          </a:xfrm>
          <a:prstGeom prst="rect">
            <a:avLst/>
          </a:prstGeom>
          <a:solidFill>
            <a:srgbClr val="BED7EF"/>
          </a:solidFill>
        </p:spPr>
        <p:txBody>
          <a:bodyPr wrap="square">
            <a:spAutoFit/>
          </a:bodyPr>
          <a:lstStyle/>
          <a:p>
            <a:r>
              <a:rPr lang="de-DE" b="0" i="0" u="none" strike="noStrike" dirty="0">
                <a:solidFill>
                  <a:srgbClr val="374151"/>
                </a:solidFill>
                <a:effectLst/>
                <a:latin typeface="Söhne"/>
              </a:rPr>
              <a:t>Der Arduino kann über ein IR-Empfängermodul mit Infrarot-Signalen von der Fernbedienung kommunizieren. Der Arduino-Code kann programmiert werden, um bestimmte Aktionen auszuführen, wenn bestimmte Tasten auf der Fernbedienung gedrückt werden, wie z.B. das Ein- und Ausschalten von Lichtern oder das Steuern von Motoren. In diesem Fall, dient die Fernbedienung als Interface zwischen dem Benutzer und dem Arduino-System.</a:t>
            </a:r>
            <a:r>
              <a:rPr lang="de-DE" dirty="0"/>
              <a:t> </a:t>
            </a:r>
          </a:p>
        </p:txBody>
      </p:sp>
      <p:pic>
        <p:nvPicPr>
          <p:cNvPr id="4" name="Grafik 3">
            <a:extLst>
              <a:ext uri="{FF2B5EF4-FFF2-40B4-BE49-F238E27FC236}">
                <a16:creationId xmlns:a16="http://schemas.microsoft.com/office/drawing/2014/main" id="{76752B16-9ECD-11CE-CDBD-B372D673B245}"/>
              </a:ext>
            </a:extLst>
          </p:cNvPr>
          <p:cNvPicPr>
            <a:picLocks noChangeAspect="1"/>
          </p:cNvPicPr>
          <p:nvPr/>
        </p:nvPicPr>
        <p:blipFill>
          <a:blip r:embed="rId3"/>
          <a:stretch>
            <a:fillRect/>
          </a:stretch>
        </p:blipFill>
        <p:spPr>
          <a:xfrm rot="-120000">
            <a:off x="620181" y="1314000"/>
            <a:ext cx="880169" cy="1833385"/>
          </a:xfrm>
          <a:prstGeom prst="rect">
            <a:avLst/>
          </a:prstGeom>
        </p:spPr>
      </p:pic>
      <p:sp>
        <p:nvSpPr>
          <p:cNvPr id="6" name="Textfeld 5">
            <a:extLst>
              <a:ext uri="{FF2B5EF4-FFF2-40B4-BE49-F238E27FC236}">
                <a16:creationId xmlns:a16="http://schemas.microsoft.com/office/drawing/2014/main" id="{74377C50-CBD7-EAB0-D59F-D8D4DCE275BA}"/>
              </a:ext>
            </a:extLst>
          </p:cNvPr>
          <p:cNvSpPr txBox="1"/>
          <p:nvPr/>
        </p:nvSpPr>
        <p:spPr>
          <a:xfrm>
            <a:off x="2278666" y="821915"/>
            <a:ext cx="627787" cy="214882"/>
          </a:xfrm>
          <a:prstGeom prst="rect">
            <a:avLst/>
          </a:prstGeom>
          <a:noFill/>
        </p:spPr>
        <p:txBody>
          <a:bodyPr wrap="none" rtlCol="0">
            <a:spAutoFit/>
          </a:bodyPr>
          <a:lstStyle/>
          <a:p>
            <a:r>
              <a:rPr lang="de-DE" b="1" dirty="0"/>
              <a:t>IR-Sensor</a:t>
            </a:r>
          </a:p>
        </p:txBody>
      </p:sp>
      <p:pic>
        <p:nvPicPr>
          <p:cNvPr id="8" name="Grafik 7">
            <a:extLst>
              <a:ext uri="{FF2B5EF4-FFF2-40B4-BE49-F238E27FC236}">
                <a16:creationId xmlns:a16="http://schemas.microsoft.com/office/drawing/2014/main" id="{47783541-E048-C929-FC36-6A86E867CF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2559" y="1356230"/>
            <a:ext cx="385998" cy="1666986"/>
          </a:xfrm>
          <a:prstGeom prst="rect">
            <a:avLst/>
          </a:prstGeom>
        </p:spPr>
      </p:pic>
      <p:sp>
        <p:nvSpPr>
          <p:cNvPr id="9" name="Textfeld 8">
            <a:extLst>
              <a:ext uri="{FF2B5EF4-FFF2-40B4-BE49-F238E27FC236}">
                <a16:creationId xmlns:a16="http://schemas.microsoft.com/office/drawing/2014/main" id="{1DEBD63B-1237-A8E4-F56F-86F10FFE9EE2}"/>
              </a:ext>
            </a:extLst>
          </p:cNvPr>
          <p:cNvSpPr txBox="1"/>
          <p:nvPr/>
        </p:nvSpPr>
        <p:spPr>
          <a:xfrm>
            <a:off x="2278666" y="2995068"/>
            <a:ext cx="881794" cy="766364"/>
          </a:xfrm>
          <a:prstGeom prst="rect">
            <a:avLst/>
          </a:prstGeom>
          <a:noFill/>
        </p:spPr>
        <p:txBody>
          <a:bodyPr wrap="square" rtlCol="0">
            <a:spAutoFit/>
          </a:bodyPr>
          <a:lstStyle/>
          <a:p>
            <a:pPr algn="ctr">
              <a:lnSpc>
                <a:spcPts val="2400"/>
              </a:lnSpc>
            </a:pPr>
            <a:r>
              <a:rPr lang="de-DE" b="1" dirty="0">
                <a:solidFill>
                  <a:schemeClr val="accent1"/>
                </a:solidFill>
              </a:rPr>
              <a:t>GND</a:t>
            </a:r>
          </a:p>
          <a:p>
            <a:pPr algn="ctr">
              <a:lnSpc>
                <a:spcPts val="2400"/>
              </a:lnSpc>
            </a:pPr>
            <a:r>
              <a:rPr lang="de-DE" sz="4000" b="1" dirty="0">
                <a:solidFill>
                  <a:schemeClr val="accent1"/>
                </a:solidFill>
              </a:rPr>
              <a:t>-</a:t>
            </a:r>
          </a:p>
        </p:txBody>
      </p:sp>
      <p:sp>
        <p:nvSpPr>
          <p:cNvPr id="11" name="Textfeld 10">
            <a:extLst>
              <a:ext uri="{FF2B5EF4-FFF2-40B4-BE49-F238E27FC236}">
                <a16:creationId xmlns:a16="http://schemas.microsoft.com/office/drawing/2014/main" id="{C4A6C0D6-677A-910B-A6B2-FE2A841275DA}"/>
              </a:ext>
            </a:extLst>
          </p:cNvPr>
          <p:cNvSpPr txBox="1"/>
          <p:nvPr/>
        </p:nvSpPr>
        <p:spPr>
          <a:xfrm>
            <a:off x="2649637" y="2457896"/>
            <a:ext cx="1021645" cy="766364"/>
          </a:xfrm>
          <a:prstGeom prst="rect">
            <a:avLst/>
          </a:prstGeom>
          <a:noFill/>
        </p:spPr>
        <p:txBody>
          <a:bodyPr wrap="square" rtlCol="0">
            <a:spAutoFit/>
          </a:bodyPr>
          <a:lstStyle/>
          <a:p>
            <a:pPr algn="ctr">
              <a:lnSpc>
                <a:spcPts val="2400"/>
              </a:lnSpc>
            </a:pPr>
            <a:r>
              <a:rPr lang="de-DE" b="1" dirty="0">
                <a:solidFill>
                  <a:srgbClr val="FF0000"/>
                </a:solidFill>
              </a:rPr>
              <a:t>VCC</a:t>
            </a:r>
          </a:p>
          <a:p>
            <a:pPr algn="ctr">
              <a:lnSpc>
                <a:spcPts val="2400"/>
              </a:lnSpc>
            </a:pPr>
            <a:r>
              <a:rPr lang="de-DE" sz="4000" b="1" dirty="0">
                <a:solidFill>
                  <a:srgbClr val="FF0000"/>
                </a:solidFill>
              </a:rPr>
              <a:t>+</a:t>
            </a:r>
          </a:p>
        </p:txBody>
      </p:sp>
      <p:sp>
        <p:nvSpPr>
          <p:cNvPr id="12" name="Textfeld 11">
            <a:extLst>
              <a:ext uri="{FF2B5EF4-FFF2-40B4-BE49-F238E27FC236}">
                <a16:creationId xmlns:a16="http://schemas.microsoft.com/office/drawing/2014/main" id="{8C44693C-EDA2-8DC1-0277-2D82BA75B60C}"/>
              </a:ext>
            </a:extLst>
          </p:cNvPr>
          <p:cNvSpPr txBox="1"/>
          <p:nvPr/>
        </p:nvSpPr>
        <p:spPr>
          <a:xfrm>
            <a:off x="1807265" y="2716199"/>
            <a:ext cx="881794" cy="384080"/>
          </a:xfrm>
          <a:prstGeom prst="rect">
            <a:avLst/>
          </a:prstGeom>
          <a:noFill/>
        </p:spPr>
        <p:txBody>
          <a:bodyPr wrap="square" rtlCol="0">
            <a:spAutoFit/>
          </a:bodyPr>
          <a:lstStyle/>
          <a:p>
            <a:pPr algn="ctr">
              <a:lnSpc>
                <a:spcPts val="2400"/>
              </a:lnSpc>
            </a:pPr>
            <a:r>
              <a:rPr lang="de-DE" b="1" dirty="0">
                <a:solidFill>
                  <a:srgbClr val="8B6114"/>
                </a:solidFill>
              </a:rPr>
              <a:t>Signal</a:t>
            </a:r>
            <a:endParaRPr lang="de-DE" sz="4000" b="1" dirty="0">
              <a:solidFill>
                <a:srgbClr val="8B6114"/>
              </a:solidFill>
            </a:endParaRPr>
          </a:p>
        </p:txBody>
      </p:sp>
      <p:sp>
        <p:nvSpPr>
          <p:cNvPr id="16" name="Textfeld 15">
            <a:extLst>
              <a:ext uri="{FF2B5EF4-FFF2-40B4-BE49-F238E27FC236}">
                <a16:creationId xmlns:a16="http://schemas.microsoft.com/office/drawing/2014/main" id="{11E9C871-000E-18DE-80A3-9BC8F2708EDA}"/>
              </a:ext>
            </a:extLst>
          </p:cNvPr>
          <p:cNvSpPr txBox="1"/>
          <p:nvPr/>
        </p:nvSpPr>
        <p:spPr>
          <a:xfrm>
            <a:off x="217272" y="852131"/>
            <a:ext cx="1679713" cy="369332"/>
          </a:xfrm>
          <a:prstGeom prst="rect">
            <a:avLst/>
          </a:prstGeom>
          <a:noFill/>
        </p:spPr>
        <p:txBody>
          <a:bodyPr wrap="square">
            <a:spAutoFit/>
          </a:bodyPr>
          <a:lstStyle/>
          <a:p>
            <a:r>
              <a:rPr lang="de-DE" b="1" dirty="0"/>
              <a:t>Fernbedienung</a:t>
            </a:r>
            <a:endParaRPr lang="de-DE" dirty="0"/>
          </a:p>
        </p:txBody>
      </p:sp>
      <p:pic>
        <p:nvPicPr>
          <p:cNvPr id="20" name="Grafik 19" descr="Ein Bild, das Text, Elektronik enthält.&#10;&#10;Automatisch generierte Beschreibung">
            <a:extLst>
              <a:ext uri="{FF2B5EF4-FFF2-40B4-BE49-F238E27FC236}">
                <a16:creationId xmlns:a16="http://schemas.microsoft.com/office/drawing/2014/main" id="{95F8EF3F-04E4-D058-2A79-8E8B4B231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81" y="3100279"/>
            <a:ext cx="4255362" cy="3406818"/>
          </a:xfrm>
          <a:prstGeom prst="rect">
            <a:avLst/>
          </a:prstGeom>
        </p:spPr>
      </p:pic>
      <p:cxnSp>
        <p:nvCxnSpPr>
          <p:cNvPr id="22" name="Gerade Verbindung 21">
            <a:extLst>
              <a:ext uri="{FF2B5EF4-FFF2-40B4-BE49-F238E27FC236}">
                <a16:creationId xmlns:a16="http://schemas.microsoft.com/office/drawing/2014/main" id="{912D43BF-9D0D-A78B-EA72-5C63F9F7CAE3}"/>
              </a:ext>
            </a:extLst>
          </p:cNvPr>
          <p:cNvCxnSpPr>
            <a:cxnSpLocks/>
          </p:cNvCxnSpPr>
          <p:nvPr/>
        </p:nvCxnSpPr>
        <p:spPr>
          <a:xfrm flipH="1">
            <a:off x="2856326" y="2691486"/>
            <a:ext cx="24536" cy="320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0248FFEA-47E7-1205-47CE-124A9566B70D}"/>
              </a:ext>
            </a:extLst>
          </p:cNvPr>
          <p:cNvCxnSpPr>
            <a:cxnSpLocks/>
          </p:cNvCxnSpPr>
          <p:nvPr/>
        </p:nvCxnSpPr>
        <p:spPr>
          <a:xfrm flipH="1">
            <a:off x="2738128" y="2725275"/>
            <a:ext cx="19015" cy="34485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DB5A4BB1-B34C-863D-6E3C-A2F72CD08854}"/>
              </a:ext>
            </a:extLst>
          </p:cNvPr>
          <p:cNvCxnSpPr>
            <a:cxnSpLocks/>
          </p:cNvCxnSpPr>
          <p:nvPr/>
        </p:nvCxnSpPr>
        <p:spPr>
          <a:xfrm flipH="1">
            <a:off x="2610280" y="2666646"/>
            <a:ext cx="9998" cy="356570"/>
          </a:xfrm>
          <a:prstGeom prst="line">
            <a:avLst/>
          </a:prstGeom>
          <a:ln w="38100">
            <a:solidFill>
              <a:srgbClr val="8B61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3697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8C2BEFE-8AFC-5808-5312-5B383422AACA}"/>
              </a:ext>
            </a:extLst>
          </p:cNvPr>
          <p:cNvSpPr>
            <a:spLocks noGrp="1"/>
          </p:cNvSpPr>
          <p:nvPr>
            <p:ph type="title"/>
          </p:nvPr>
        </p:nvSpPr>
        <p:spPr/>
        <p:txBody>
          <a:bodyPr/>
          <a:lstStyle/>
          <a:p>
            <a:r>
              <a:rPr lang="de-DE" dirty="0"/>
              <a:t>Codierung der Fernbedienung</a:t>
            </a:r>
          </a:p>
        </p:txBody>
      </p:sp>
      <p:graphicFrame>
        <p:nvGraphicFramePr>
          <p:cNvPr id="4" name="Tabelle 3">
            <a:extLst>
              <a:ext uri="{FF2B5EF4-FFF2-40B4-BE49-F238E27FC236}">
                <a16:creationId xmlns:a16="http://schemas.microsoft.com/office/drawing/2014/main" id="{F5687141-48E6-CECF-75D8-87BFA9605EBD}"/>
              </a:ext>
            </a:extLst>
          </p:cNvPr>
          <p:cNvGraphicFramePr>
            <a:graphicFrameLocks noGrp="1"/>
          </p:cNvGraphicFramePr>
          <p:nvPr>
            <p:extLst>
              <p:ext uri="{D42A27DB-BD31-4B8C-83A1-F6EECF244321}">
                <p14:modId xmlns:p14="http://schemas.microsoft.com/office/powerpoint/2010/main" val="1017855924"/>
              </p:ext>
            </p:extLst>
          </p:nvPr>
        </p:nvGraphicFramePr>
        <p:xfrm>
          <a:off x="220392" y="1047720"/>
          <a:ext cx="2158502" cy="4845051"/>
        </p:xfrm>
        <a:graphic>
          <a:graphicData uri="http://schemas.openxmlformats.org/drawingml/2006/table">
            <a:tbl>
              <a:tblPr>
                <a:tableStyleId>{5C22544A-7EE6-4342-B048-85BDC9FD1C3A}</a:tableStyleId>
              </a:tblPr>
              <a:tblGrid>
                <a:gridCol w="714108">
                  <a:extLst>
                    <a:ext uri="{9D8B030D-6E8A-4147-A177-3AD203B41FA5}">
                      <a16:colId xmlns:a16="http://schemas.microsoft.com/office/drawing/2014/main" val="1903273140"/>
                    </a:ext>
                  </a:extLst>
                </a:gridCol>
                <a:gridCol w="841215">
                  <a:extLst>
                    <a:ext uri="{9D8B030D-6E8A-4147-A177-3AD203B41FA5}">
                      <a16:colId xmlns:a16="http://schemas.microsoft.com/office/drawing/2014/main" val="1110100288"/>
                    </a:ext>
                  </a:extLst>
                </a:gridCol>
                <a:gridCol w="603179">
                  <a:extLst>
                    <a:ext uri="{9D8B030D-6E8A-4147-A177-3AD203B41FA5}">
                      <a16:colId xmlns:a16="http://schemas.microsoft.com/office/drawing/2014/main" val="1823839135"/>
                    </a:ext>
                  </a:extLst>
                </a:gridCol>
              </a:tblGrid>
              <a:tr h="213071">
                <a:tc>
                  <a:txBody>
                    <a:bodyPr/>
                    <a:lstStyle/>
                    <a:p>
                      <a:pPr algn="ctr" fontAlgn="b"/>
                      <a:r>
                        <a:rPr lang="de-DE" sz="1300" u="none" strike="noStrike">
                          <a:effectLst/>
                        </a:rPr>
                        <a:t>Taste</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ctr" fontAlgn="b"/>
                      <a:r>
                        <a:rPr lang="de-DE" sz="1300" u="none" strike="noStrike">
                          <a:effectLst/>
                        </a:rPr>
                        <a:t>Zahl</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Nr.</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349028708"/>
                  </a:ext>
                </a:extLst>
              </a:tr>
              <a:tr h="231599">
                <a:tc>
                  <a:txBody>
                    <a:bodyPr/>
                    <a:lstStyle/>
                    <a:p>
                      <a:pPr algn="ctr" fontAlgn="b"/>
                      <a:r>
                        <a:rPr lang="de-DE" sz="1300" u="none" strike="noStrike">
                          <a:effectLst/>
                        </a:rPr>
                        <a:t>0</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16738455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0</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556254439"/>
                  </a:ext>
                </a:extLst>
              </a:tr>
              <a:tr h="231599">
                <a:tc>
                  <a:txBody>
                    <a:bodyPr/>
                    <a:lstStyle/>
                    <a:p>
                      <a:pPr algn="ctr" fontAlgn="b"/>
                      <a:r>
                        <a:rPr lang="de-DE" sz="1300" u="none" strike="noStrike">
                          <a:effectLst/>
                        </a:rPr>
                        <a:t>1</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16724175</a:t>
                      </a:r>
                      <a:endParaRPr lang="de-DE" sz="1200" b="0" i="0" u="none" strike="noStrike" dirty="0">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5197888"/>
                  </a:ext>
                </a:extLst>
              </a:tr>
              <a:tr h="231599">
                <a:tc>
                  <a:txBody>
                    <a:bodyPr/>
                    <a:lstStyle/>
                    <a:p>
                      <a:pPr algn="ctr" fontAlgn="b"/>
                      <a:r>
                        <a:rPr lang="de-DE" sz="1300" u="none" strike="noStrike">
                          <a:effectLst/>
                        </a:rPr>
                        <a:t>2</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16718055</a:t>
                      </a:r>
                      <a:endParaRPr lang="de-DE" sz="1200" b="0" i="0" u="none" strike="noStrike" dirty="0">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2</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689849880"/>
                  </a:ext>
                </a:extLst>
              </a:tr>
              <a:tr h="231599">
                <a:tc>
                  <a:txBody>
                    <a:bodyPr/>
                    <a:lstStyle/>
                    <a:p>
                      <a:pPr algn="ctr" fontAlgn="b"/>
                      <a:r>
                        <a:rPr lang="de-DE" sz="1300" u="none" strike="noStrike">
                          <a:effectLst/>
                        </a:rPr>
                        <a:t>3</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16743045</a:t>
                      </a:r>
                      <a:endParaRPr lang="de-DE" sz="1200" b="0" i="0" u="none" strike="noStrike" dirty="0">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dirty="0">
                          <a:effectLst/>
                        </a:rPr>
                        <a:t>3</a:t>
                      </a:r>
                      <a:endParaRPr lang="de-DE" sz="1200" b="0" i="0" u="none" strike="noStrike" dirty="0">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741385586"/>
                  </a:ext>
                </a:extLst>
              </a:tr>
              <a:tr h="231599">
                <a:tc>
                  <a:txBody>
                    <a:bodyPr/>
                    <a:lstStyle/>
                    <a:p>
                      <a:pPr algn="ctr" fontAlgn="b"/>
                      <a:r>
                        <a:rPr lang="de-DE" sz="1300" u="none" strike="noStrike">
                          <a:effectLst/>
                        </a:rPr>
                        <a:t>4</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16716015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dirty="0">
                          <a:effectLst/>
                        </a:rPr>
                        <a:t>4</a:t>
                      </a:r>
                      <a:endParaRPr lang="de-DE" sz="1200" b="0" i="0" u="none" strike="noStrike" dirty="0">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1201101233"/>
                  </a:ext>
                </a:extLst>
              </a:tr>
              <a:tr h="231599">
                <a:tc>
                  <a:txBody>
                    <a:bodyPr/>
                    <a:lstStyle/>
                    <a:p>
                      <a:pPr algn="ctr" fontAlgn="b"/>
                      <a:r>
                        <a:rPr lang="de-DE" sz="1300" u="none" strike="noStrike">
                          <a:effectLst/>
                        </a:rPr>
                        <a:t>5</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16726215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5</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872528674"/>
                  </a:ext>
                </a:extLst>
              </a:tr>
              <a:tr h="231599">
                <a:tc>
                  <a:txBody>
                    <a:bodyPr/>
                    <a:lstStyle/>
                    <a:p>
                      <a:pPr algn="ctr" fontAlgn="b"/>
                      <a:r>
                        <a:rPr lang="de-DE" sz="1300" u="none" strike="noStrike">
                          <a:effectLst/>
                        </a:rPr>
                        <a:t>6</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16734885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6</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215401321"/>
                  </a:ext>
                </a:extLst>
              </a:tr>
              <a:tr h="231599">
                <a:tc>
                  <a:txBody>
                    <a:bodyPr/>
                    <a:lstStyle/>
                    <a:p>
                      <a:pPr algn="ctr" fontAlgn="b"/>
                      <a:r>
                        <a:rPr lang="de-DE" sz="1300" u="none" strike="noStrike">
                          <a:effectLst/>
                        </a:rPr>
                        <a:t>7</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16728765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7</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977182143"/>
                  </a:ext>
                </a:extLst>
              </a:tr>
              <a:tr h="231599">
                <a:tc>
                  <a:txBody>
                    <a:bodyPr/>
                    <a:lstStyle/>
                    <a:p>
                      <a:pPr algn="ctr" fontAlgn="b"/>
                      <a:r>
                        <a:rPr lang="de-DE" sz="1300" u="none" strike="noStrike">
                          <a:effectLst/>
                        </a:rPr>
                        <a:t>8</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16730805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8</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523799664"/>
                  </a:ext>
                </a:extLst>
              </a:tr>
              <a:tr h="231599">
                <a:tc>
                  <a:txBody>
                    <a:bodyPr/>
                    <a:lstStyle/>
                    <a:p>
                      <a:pPr algn="ctr" fontAlgn="b"/>
                      <a:r>
                        <a:rPr lang="de-DE" sz="1300" u="none" strike="noStrike">
                          <a:effectLst/>
                        </a:rPr>
                        <a:t>9</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16732845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9</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210387647"/>
                  </a:ext>
                </a:extLst>
              </a:tr>
              <a:tr h="231599">
                <a:tc>
                  <a:txBody>
                    <a:bodyPr/>
                    <a:lstStyle/>
                    <a:p>
                      <a:pPr algn="ctr" fontAlgn="b"/>
                      <a:r>
                        <a:rPr lang="de-DE" sz="1300" u="none" strike="noStrike">
                          <a:effectLst/>
                        </a:rPr>
                        <a:t>an/aus</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16738455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10</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4294023385"/>
                  </a:ext>
                </a:extLst>
              </a:tr>
              <a:tr h="231599">
                <a:tc>
                  <a:txBody>
                    <a:bodyPr/>
                    <a:lstStyle/>
                    <a:p>
                      <a:pPr algn="ctr" fontAlgn="b"/>
                      <a:r>
                        <a:rPr lang="de-DE" sz="1300" u="none" strike="noStrike">
                          <a:effectLst/>
                        </a:rPr>
                        <a:t>Menu</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16753245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11</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1781358035"/>
                  </a:ext>
                </a:extLst>
              </a:tr>
              <a:tr h="231599">
                <a:tc>
                  <a:txBody>
                    <a:bodyPr/>
                    <a:lstStyle/>
                    <a:p>
                      <a:pPr algn="ctr" fontAlgn="b"/>
                      <a:r>
                        <a:rPr lang="de-DE" sz="1300" u="none" strike="noStrike">
                          <a:effectLst/>
                        </a:rPr>
                        <a:t>Test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16769565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12</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1173643982"/>
                  </a:ext>
                </a:extLst>
              </a:tr>
              <a:tr h="231599">
                <a:tc>
                  <a:txBody>
                    <a:bodyPr/>
                    <a:lstStyle/>
                    <a:p>
                      <a:pPr algn="ctr" fontAlgn="b"/>
                      <a:r>
                        <a:rPr lang="de-DE" sz="1300" u="none" strike="noStrike">
                          <a:effectLst/>
                        </a:rPr>
                        <a: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16720605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13</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386827486"/>
                  </a:ext>
                </a:extLst>
              </a:tr>
              <a:tr h="231599">
                <a:tc>
                  <a:txBody>
                    <a:bodyPr/>
                    <a:lstStyle/>
                    <a:p>
                      <a:pPr algn="ctr" fontAlgn="b"/>
                      <a:r>
                        <a:rPr lang="de-DE" sz="1300" u="none" strike="noStrike">
                          <a:effectLst/>
                        </a:rPr>
                        <a:t>Pfeil rück</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16712445</a:t>
                      </a:r>
                      <a:endParaRPr lang="de-DE" sz="1200" b="0" i="0" u="none" strike="noStrike">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14</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562247263"/>
                  </a:ext>
                </a:extLst>
              </a:tr>
              <a:tr h="231599">
                <a:tc>
                  <a:txBody>
                    <a:bodyPr/>
                    <a:lstStyle/>
                    <a:p>
                      <a:pPr algn="ctr" fontAlgn="b"/>
                      <a:r>
                        <a:rPr lang="de-DE" sz="1300" u="none" strike="noStrike">
                          <a:effectLst/>
                        </a:rPr>
                        <a:t>&lt;&lt;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16769055</a:t>
                      </a:r>
                      <a:endParaRPr lang="de-DE" sz="1200" b="0" i="0" u="none" strike="noStrike" dirty="0">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15</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999298518"/>
                  </a:ext>
                </a:extLst>
              </a:tr>
              <a:tr h="231599">
                <a:tc>
                  <a:txBody>
                    <a:bodyPr/>
                    <a:lstStyle/>
                    <a:p>
                      <a:pPr algn="ctr" fontAlgn="b"/>
                      <a:r>
                        <a:rPr lang="de-DE" sz="1300" u="none" strike="noStrike">
                          <a:effectLst/>
                        </a:rPr>
                        <a:t>&gt;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16754775</a:t>
                      </a:r>
                      <a:endParaRPr lang="de-DE" sz="1200" b="0" i="0" u="none" strike="noStrike" dirty="0">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16</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380965960"/>
                  </a:ext>
                </a:extLst>
              </a:tr>
              <a:tr h="231599">
                <a:tc>
                  <a:txBody>
                    <a:bodyPr/>
                    <a:lstStyle/>
                    <a:p>
                      <a:pPr algn="ctr" fontAlgn="b"/>
                      <a:r>
                        <a:rPr lang="de-DE" sz="1300" u="none" strike="noStrike">
                          <a:effectLst/>
                        </a:rPr>
                        <a:t>&gt;&gt;</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dirty="0">
                          <a:effectLst/>
                        </a:rPr>
                        <a:t>16748655</a:t>
                      </a:r>
                      <a:endParaRPr lang="de-DE" sz="1200" b="0" i="0" u="none" strike="noStrike" dirty="0">
                        <a:solidFill>
                          <a:srgbClr val="383838"/>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17</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752970617"/>
                  </a:ext>
                </a:extLst>
              </a:tr>
              <a:tr h="231599">
                <a:tc>
                  <a:txBody>
                    <a:bodyPr/>
                    <a:lstStyle/>
                    <a:p>
                      <a:pPr algn="ctr" fontAlgn="b"/>
                      <a:r>
                        <a:rPr lang="de-DE" sz="1300" u="none" strike="noStrike">
                          <a:effectLst/>
                        </a:rPr>
                        <a:t>M</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16750695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a:effectLst/>
                        </a:rPr>
                        <a:t>18</a:t>
                      </a:r>
                      <a:endParaRPr lang="de-DE" sz="1200" b="0" i="0" u="none" strike="noStrike">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3820464484"/>
                  </a:ext>
                </a:extLst>
              </a:tr>
              <a:tr h="231599">
                <a:tc>
                  <a:txBody>
                    <a:bodyPr/>
                    <a:lstStyle/>
                    <a:p>
                      <a:pPr algn="ctr" fontAlgn="b"/>
                      <a:r>
                        <a:rPr lang="de-DE" sz="1300" u="none" strike="noStrike">
                          <a:effectLst/>
                        </a:rPr>
                        <a:t>C</a:t>
                      </a:r>
                      <a:endParaRPr lang="de-DE" sz="1300" b="0" i="0" u="none" strike="noStrike">
                        <a:solidFill>
                          <a:srgbClr val="000000"/>
                        </a:solidFill>
                        <a:effectLst/>
                        <a:latin typeface="Arial" panose="020B0604020202020204" pitchFamily="34" charset="0"/>
                      </a:endParaRPr>
                    </a:p>
                  </a:txBody>
                  <a:tcPr marL="6948" marR="6948" marT="6948" marB="0" anchor="b"/>
                </a:tc>
                <a:tc>
                  <a:txBody>
                    <a:bodyPr/>
                    <a:lstStyle/>
                    <a:p>
                      <a:pPr algn="r" fontAlgn="b"/>
                      <a:r>
                        <a:rPr lang="de-DE" sz="1200" u="none" strike="noStrike">
                          <a:effectLst/>
                        </a:rPr>
                        <a:t>16756815</a:t>
                      </a:r>
                      <a:endParaRPr lang="de-DE" sz="1200" b="0" i="0" u="none" strike="noStrike">
                        <a:solidFill>
                          <a:srgbClr val="373737"/>
                        </a:solidFill>
                        <a:effectLst/>
                        <a:latin typeface="Arial" panose="020B0604020202020204" pitchFamily="34" charset="0"/>
                      </a:endParaRPr>
                    </a:p>
                  </a:txBody>
                  <a:tcPr marL="6948" marR="6948" marT="6948" marB="0" anchor="b"/>
                </a:tc>
                <a:tc>
                  <a:txBody>
                    <a:bodyPr/>
                    <a:lstStyle/>
                    <a:p>
                      <a:pPr algn="ctr" fontAlgn="b"/>
                      <a:r>
                        <a:rPr lang="de-DE" sz="1200" u="none" strike="noStrike" dirty="0">
                          <a:effectLst/>
                        </a:rPr>
                        <a:t>19</a:t>
                      </a:r>
                      <a:endParaRPr lang="de-DE" sz="1200" b="0" i="0" u="none" strike="noStrike" dirty="0">
                        <a:solidFill>
                          <a:srgbClr val="000000"/>
                        </a:solidFill>
                        <a:effectLst/>
                        <a:latin typeface="Arial" panose="020B0604020202020204" pitchFamily="34" charset="0"/>
                      </a:endParaRPr>
                    </a:p>
                  </a:txBody>
                  <a:tcPr marL="6948" marR="6948" marT="6948" marB="0" anchor="b"/>
                </a:tc>
                <a:extLst>
                  <a:ext uri="{0D108BD9-81ED-4DB2-BD59-A6C34878D82A}">
                    <a16:rowId xmlns:a16="http://schemas.microsoft.com/office/drawing/2014/main" val="267369104"/>
                  </a:ext>
                </a:extLst>
              </a:tr>
            </a:tbl>
          </a:graphicData>
        </a:graphic>
      </p:graphicFrame>
      <p:sp>
        <p:nvSpPr>
          <p:cNvPr id="5" name="Rechteck 4">
            <a:extLst>
              <a:ext uri="{FF2B5EF4-FFF2-40B4-BE49-F238E27FC236}">
                <a16:creationId xmlns:a16="http://schemas.microsoft.com/office/drawing/2014/main" id="{13057772-1AF2-4328-2987-A409022E3C8D}"/>
              </a:ext>
            </a:extLst>
          </p:cNvPr>
          <p:cNvSpPr/>
          <p:nvPr/>
        </p:nvSpPr>
        <p:spPr>
          <a:xfrm>
            <a:off x="4119663" y="1047720"/>
            <a:ext cx="7562376" cy="1477328"/>
          </a:xfrm>
          <a:prstGeom prst="rect">
            <a:avLst/>
          </a:prstGeom>
          <a:solidFill>
            <a:srgbClr val="BED7EF"/>
          </a:solidFill>
        </p:spPr>
        <p:txBody>
          <a:bodyPr wrap="square">
            <a:spAutoFit/>
          </a:bodyPr>
          <a:lstStyle/>
          <a:p>
            <a:r>
              <a:rPr lang="de-DE" b="0" i="0" u="none" strike="noStrike" dirty="0">
                <a:solidFill>
                  <a:srgbClr val="374151"/>
                </a:solidFill>
                <a:effectLst/>
                <a:latin typeface="Söhne"/>
              </a:rPr>
              <a:t>Die Fernbedienung sendet einen bestimmten Zahlencode. Der IR-Empfänger empfängt diesen Code, der im Arduino dann weiterverarbeitet werden kann.</a:t>
            </a:r>
          </a:p>
          <a:p>
            <a:r>
              <a:rPr lang="de-DE" dirty="0">
                <a:solidFill>
                  <a:srgbClr val="374151"/>
                </a:solidFill>
                <a:latin typeface="Söhne"/>
              </a:rPr>
              <a:t>In der Tabelle ist dieser Code für die vorliegende Fernbedienung aufgelistet.</a:t>
            </a:r>
          </a:p>
          <a:p>
            <a:r>
              <a:rPr lang="de-DE" b="0" i="0" u="none" strike="noStrike" dirty="0">
                <a:solidFill>
                  <a:srgbClr val="374151"/>
                </a:solidFill>
                <a:effectLst/>
                <a:latin typeface="Söhne"/>
              </a:rPr>
              <a:t>Bei allen FB werden in der Regel die Tasten 0 – 9 mit dem gleichen Zahlenwerten codiert</a:t>
            </a:r>
            <a:r>
              <a:rPr lang="de-DE" dirty="0">
                <a:solidFill>
                  <a:srgbClr val="374151"/>
                </a:solidFill>
                <a:latin typeface="Söhne"/>
              </a:rPr>
              <a:t>. Die übrigen Tasten unterscheiden sich je nach Aufbau.</a:t>
            </a:r>
            <a:endParaRPr lang="de-DE" dirty="0"/>
          </a:p>
        </p:txBody>
      </p:sp>
      <p:pic>
        <p:nvPicPr>
          <p:cNvPr id="6" name="Grafik 5">
            <a:extLst>
              <a:ext uri="{FF2B5EF4-FFF2-40B4-BE49-F238E27FC236}">
                <a16:creationId xmlns:a16="http://schemas.microsoft.com/office/drawing/2014/main" id="{70EFB11C-030E-6831-078B-9849CF6D50EB}"/>
              </a:ext>
            </a:extLst>
          </p:cNvPr>
          <p:cNvPicPr>
            <a:picLocks noChangeAspect="1"/>
          </p:cNvPicPr>
          <p:nvPr/>
        </p:nvPicPr>
        <p:blipFill>
          <a:blip r:embed="rId2"/>
          <a:stretch>
            <a:fillRect/>
          </a:stretch>
        </p:blipFill>
        <p:spPr>
          <a:xfrm rot="-120000">
            <a:off x="3352557" y="2773306"/>
            <a:ext cx="1534211" cy="3195749"/>
          </a:xfrm>
          <a:prstGeom prst="rect">
            <a:avLst/>
          </a:prstGeom>
        </p:spPr>
      </p:pic>
      <p:sp>
        <p:nvSpPr>
          <p:cNvPr id="7" name="Oval 6">
            <a:extLst>
              <a:ext uri="{FF2B5EF4-FFF2-40B4-BE49-F238E27FC236}">
                <a16:creationId xmlns:a16="http://schemas.microsoft.com/office/drawing/2014/main" id="{D45A62AF-CCB4-22BA-E7F0-D2A9059E6513}"/>
              </a:ext>
            </a:extLst>
          </p:cNvPr>
          <p:cNvSpPr/>
          <p:nvPr/>
        </p:nvSpPr>
        <p:spPr>
          <a:xfrm>
            <a:off x="6228974" y="274750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9FE07289-69AA-9982-096F-B4438BB5765A}"/>
              </a:ext>
            </a:extLst>
          </p:cNvPr>
          <p:cNvSpPr txBox="1"/>
          <p:nvPr/>
        </p:nvSpPr>
        <p:spPr>
          <a:xfrm>
            <a:off x="6874648" y="2747507"/>
            <a:ext cx="4807391" cy="2308324"/>
          </a:xfrm>
          <a:prstGeom prst="rect">
            <a:avLst/>
          </a:prstGeom>
          <a:solidFill>
            <a:srgbClr val="FFC000"/>
          </a:solidFill>
        </p:spPr>
        <p:txBody>
          <a:bodyPr wrap="square" rtlCol="0">
            <a:spAutoFit/>
          </a:bodyPr>
          <a:lstStyle/>
          <a:p>
            <a:r>
              <a:rPr lang="de-DE" dirty="0"/>
              <a:t>Das </a:t>
            </a:r>
            <a:r>
              <a:rPr lang="de-DE" dirty="0" err="1"/>
              <a:t>Pogramm</a:t>
            </a:r>
            <a:r>
              <a:rPr lang="de-DE" dirty="0"/>
              <a:t> für das Tastenfeld kann auch für die Fernbedienung genutzt werden.</a:t>
            </a:r>
          </a:p>
          <a:p>
            <a:r>
              <a:rPr lang="de-DE" dirty="0"/>
              <a:t>Dazu müssen die Ereignisse von „Wenn Taste X gedrückt“  in „Zahl X empfangen“ ausgetauscht werden.</a:t>
            </a:r>
          </a:p>
          <a:p>
            <a:r>
              <a:rPr lang="de-DE" dirty="0"/>
              <a:t>Notiert die Zahlenwerte, die für die Fernbedienung aussendet, wenn die Funktionen wie im Bild zugeordnet werden.</a:t>
            </a:r>
          </a:p>
        </p:txBody>
      </p:sp>
      <p:sp>
        <p:nvSpPr>
          <p:cNvPr id="11" name="Textfeld 10">
            <a:extLst>
              <a:ext uri="{FF2B5EF4-FFF2-40B4-BE49-F238E27FC236}">
                <a16:creationId xmlns:a16="http://schemas.microsoft.com/office/drawing/2014/main" id="{E5E62BFB-0F20-C11E-455B-7AE1095BE88E}"/>
              </a:ext>
            </a:extLst>
          </p:cNvPr>
          <p:cNvSpPr txBox="1"/>
          <p:nvPr/>
        </p:nvSpPr>
        <p:spPr>
          <a:xfrm>
            <a:off x="2708660" y="4442553"/>
            <a:ext cx="630000" cy="253916"/>
          </a:xfrm>
          <a:prstGeom prst="rect">
            <a:avLst/>
          </a:prstGeom>
          <a:solidFill>
            <a:schemeClr val="accent1">
              <a:lumMod val="60000"/>
              <a:lumOff val="40000"/>
            </a:schemeClr>
          </a:solidFill>
          <a:ln>
            <a:solidFill>
              <a:schemeClr val="tx1"/>
            </a:solidFill>
          </a:ln>
        </p:spPr>
        <p:txBody>
          <a:bodyPr wrap="square" rtlCol="0">
            <a:spAutoFit/>
          </a:bodyPr>
          <a:lstStyle/>
          <a:p>
            <a:pPr algn="ctr"/>
            <a:r>
              <a:rPr lang="de-DE" sz="1050" dirty="0"/>
              <a:t>1ml</a:t>
            </a:r>
          </a:p>
        </p:txBody>
      </p:sp>
      <p:sp>
        <p:nvSpPr>
          <p:cNvPr id="12" name="Textfeld 11">
            <a:extLst>
              <a:ext uri="{FF2B5EF4-FFF2-40B4-BE49-F238E27FC236}">
                <a16:creationId xmlns:a16="http://schemas.microsoft.com/office/drawing/2014/main" id="{AFAFAAF1-F5E4-9C62-64A7-6A345FEA8094}"/>
              </a:ext>
            </a:extLst>
          </p:cNvPr>
          <p:cNvSpPr txBox="1"/>
          <p:nvPr/>
        </p:nvSpPr>
        <p:spPr>
          <a:xfrm>
            <a:off x="2708660" y="4807698"/>
            <a:ext cx="630000" cy="253916"/>
          </a:xfrm>
          <a:prstGeom prst="rect">
            <a:avLst/>
          </a:prstGeom>
          <a:solidFill>
            <a:schemeClr val="accent6">
              <a:lumMod val="60000"/>
              <a:lumOff val="40000"/>
            </a:schemeClr>
          </a:solidFill>
          <a:ln>
            <a:solidFill>
              <a:schemeClr val="tx1"/>
            </a:solidFill>
          </a:ln>
        </p:spPr>
        <p:txBody>
          <a:bodyPr wrap="square" rtlCol="0">
            <a:spAutoFit/>
          </a:bodyPr>
          <a:lstStyle/>
          <a:p>
            <a:pPr algn="ctr"/>
            <a:r>
              <a:rPr lang="de-DE" sz="1050" dirty="0"/>
              <a:t>2ml</a:t>
            </a:r>
          </a:p>
        </p:txBody>
      </p:sp>
      <p:sp>
        <p:nvSpPr>
          <p:cNvPr id="13" name="Textfeld 12">
            <a:extLst>
              <a:ext uri="{FF2B5EF4-FFF2-40B4-BE49-F238E27FC236}">
                <a16:creationId xmlns:a16="http://schemas.microsoft.com/office/drawing/2014/main" id="{82233900-793F-C8A4-E4AF-60BAE0D47345}"/>
              </a:ext>
            </a:extLst>
          </p:cNvPr>
          <p:cNvSpPr txBox="1"/>
          <p:nvPr/>
        </p:nvSpPr>
        <p:spPr>
          <a:xfrm>
            <a:off x="4938860" y="4454617"/>
            <a:ext cx="630000" cy="253916"/>
          </a:xfrm>
          <a:prstGeom prst="rect">
            <a:avLst/>
          </a:prstGeom>
          <a:solidFill>
            <a:schemeClr val="accent4">
              <a:lumMod val="60000"/>
              <a:lumOff val="40000"/>
            </a:schemeClr>
          </a:solidFill>
          <a:ln>
            <a:solidFill>
              <a:schemeClr val="tx1"/>
            </a:solidFill>
          </a:ln>
        </p:spPr>
        <p:txBody>
          <a:bodyPr wrap="none" rtlCol="0">
            <a:spAutoFit/>
          </a:bodyPr>
          <a:lstStyle/>
          <a:p>
            <a:r>
              <a:rPr lang="de-DE" sz="1050" dirty="0"/>
              <a:t>variabel</a:t>
            </a:r>
          </a:p>
        </p:txBody>
      </p:sp>
      <p:sp>
        <p:nvSpPr>
          <p:cNvPr id="14" name="Textfeld 13">
            <a:extLst>
              <a:ext uri="{FF2B5EF4-FFF2-40B4-BE49-F238E27FC236}">
                <a16:creationId xmlns:a16="http://schemas.microsoft.com/office/drawing/2014/main" id="{934F3BFE-95BD-20CC-B3D5-7EA7852D3CAE}"/>
              </a:ext>
            </a:extLst>
          </p:cNvPr>
          <p:cNvSpPr txBox="1"/>
          <p:nvPr/>
        </p:nvSpPr>
        <p:spPr>
          <a:xfrm>
            <a:off x="2708660" y="3818272"/>
            <a:ext cx="630000" cy="253916"/>
          </a:xfrm>
          <a:prstGeom prst="rect">
            <a:avLst/>
          </a:prstGeom>
          <a:solidFill>
            <a:schemeClr val="tx1"/>
          </a:solidFill>
          <a:ln>
            <a:solidFill>
              <a:schemeClr val="tx1"/>
            </a:solidFill>
          </a:ln>
        </p:spPr>
        <p:txBody>
          <a:bodyPr wrap="square" rtlCol="0">
            <a:spAutoFit/>
          </a:bodyPr>
          <a:lstStyle/>
          <a:p>
            <a:pPr algn="ctr"/>
            <a:r>
              <a:rPr lang="de-DE" sz="1050" dirty="0">
                <a:solidFill>
                  <a:schemeClr val="bg1"/>
                </a:solidFill>
              </a:rPr>
              <a:t>rück</a:t>
            </a:r>
          </a:p>
        </p:txBody>
      </p:sp>
      <p:sp>
        <p:nvSpPr>
          <p:cNvPr id="15" name="Textfeld 14">
            <a:extLst>
              <a:ext uri="{FF2B5EF4-FFF2-40B4-BE49-F238E27FC236}">
                <a16:creationId xmlns:a16="http://schemas.microsoft.com/office/drawing/2014/main" id="{E11AD71C-C312-70CD-0211-8FC88D03EFA5}"/>
              </a:ext>
            </a:extLst>
          </p:cNvPr>
          <p:cNvSpPr txBox="1"/>
          <p:nvPr/>
        </p:nvSpPr>
        <p:spPr>
          <a:xfrm>
            <a:off x="4938860" y="3818272"/>
            <a:ext cx="630000" cy="253916"/>
          </a:xfrm>
          <a:prstGeom prst="rect">
            <a:avLst/>
          </a:prstGeom>
          <a:solidFill>
            <a:schemeClr val="bg1"/>
          </a:solidFill>
          <a:ln>
            <a:solidFill>
              <a:schemeClr val="tx1"/>
            </a:solidFill>
          </a:ln>
        </p:spPr>
        <p:txBody>
          <a:bodyPr wrap="none" rtlCol="0">
            <a:spAutoFit/>
          </a:bodyPr>
          <a:lstStyle/>
          <a:p>
            <a:r>
              <a:rPr lang="de-DE" sz="1050" dirty="0"/>
              <a:t>manuell</a:t>
            </a:r>
          </a:p>
        </p:txBody>
      </p:sp>
      <p:sp>
        <p:nvSpPr>
          <p:cNvPr id="16" name="Textfeld 15">
            <a:extLst>
              <a:ext uri="{FF2B5EF4-FFF2-40B4-BE49-F238E27FC236}">
                <a16:creationId xmlns:a16="http://schemas.microsoft.com/office/drawing/2014/main" id="{5A2D7902-375E-997C-6049-07A006A3CBBB}"/>
              </a:ext>
            </a:extLst>
          </p:cNvPr>
          <p:cNvSpPr txBox="1"/>
          <p:nvPr/>
        </p:nvSpPr>
        <p:spPr>
          <a:xfrm>
            <a:off x="4938860" y="3373142"/>
            <a:ext cx="630000" cy="253916"/>
          </a:xfrm>
          <a:prstGeom prst="rect">
            <a:avLst/>
          </a:prstGeom>
          <a:solidFill>
            <a:srgbClr val="FF0000"/>
          </a:solidFill>
          <a:ln>
            <a:solidFill>
              <a:schemeClr val="tx1"/>
            </a:solidFill>
          </a:ln>
        </p:spPr>
        <p:txBody>
          <a:bodyPr wrap="square" rtlCol="0">
            <a:spAutoFit/>
          </a:bodyPr>
          <a:lstStyle/>
          <a:p>
            <a:pPr algn="ctr"/>
            <a:r>
              <a:rPr lang="de-DE" sz="1050" dirty="0">
                <a:solidFill>
                  <a:schemeClr val="bg1"/>
                </a:solidFill>
              </a:rPr>
              <a:t>Bolus</a:t>
            </a:r>
          </a:p>
        </p:txBody>
      </p:sp>
      <p:cxnSp>
        <p:nvCxnSpPr>
          <p:cNvPr id="17" name="Gerade Verbindung mit Pfeil 16">
            <a:extLst>
              <a:ext uri="{FF2B5EF4-FFF2-40B4-BE49-F238E27FC236}">
                <a16:creationId xmlns:a16="http://schemas.microsoft.com/office/drawing/2014/main" id="{F557A812-6955-E7AF-415F-239FA3D3876B}"/>
              </a:ext>
            </a:extLst>
          </p:cNvPr>
          <p:cNvCxnSpPr>
            <a:cxnSpLocks/>
            <a:stCxn id="16" idx="1"/>
          </p:cNvCxnSpPr>
          <p:nvPr/>
        </p:nvCxnSpPr>
        <p:spPr>
          <a:xfrm flipH="1">
            <a:off x="4119662" y="3500100"/>
            <a:ext cx="819198" cy="38555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FE33F8A7-DB0D-C21D-0FE8-88904A69CFB4}"/>
              </a:ext>
            </a:extLst>
          </p:cNvPr>
          <p:cNvCxnSpPr>
            <a:cxnSpLocks/>
            <a:stCxn id="15" idx="1"/>
          </p:cNvCxnSpPr>
          <p:nvPr/>
        </p:nvCxnSpPr>
        <p:spPr>
          <a:xfrm flipH="1" flipV="1">
            <a:off x="4623781" y="3885651"/>
            <a:ext cx="315079" cy="5957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D81C26CE-E0FD-3CB6-FB13-6227BA1DF853}"/>
              </a:ext>
            </a:extLst>
          </p:cNvPr>
          <p:cNvCxnSpPr>
            <a:cxnSpLocks/>
            <a:stCxn id="13" idx="1"/>
          </p:cNvCxnSpPr>
          <p:nvPr/>
        </p:nvCxnSpPr>
        <p:spPr>
          <a:xfrm flipH="1">
            <a:off x="4665182" y="4581575"/>
            <a:ext cx="273678" cy="10716"/>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E655BC9E-BD94-C69B-AB9A-E252C9587030}"/>
              </a:ext>
            </a:extLst>
          </p:cNvPr>
          <p:cNvCxnSpPr>
            <a:cxnSpLocks/>
          </p:cNvCxnSpPr>
          <p:nvPr/>
        </p:nvCxnSpPr>
        <p:spPr>
          <a:xfrm flipV="1">
            <a:off x="3309661" y="4579146"/>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F6DA8D31-7C90-CADB-1D02-C50E9BA3CB85}"/>
              </a:ext>
            </a:extLst>
          </p:cNvPr>
          <p:cNvCxnSpPr>
            <a:cxnSpLocks/>
          </p:cNvCxnSpPr>
          <p:nvPr/>
        </p:nvCxnSpPr>
        <p:spPr>
          <a:xfrm flipV="1">
            <a:off x="3348982" y="3945230"/>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050D8309-45BD-1A9D-E104-B34F033143C6}"/>
              </a:ext>
            </a:extLst>
          </p:cNvPr>
          <p:cNvCxnSpPr>
            <a:cxnSpLocks/>
            <a:stCxn id="12" idx="3"/>
          </p:cNvCxnSpPr>
          <p:nvPr/>
        </p:nvCxnSpPr>
        <p:spPr>
          <a:xfrm flipV="1">
            <a:off x="3338660" y="4692959"/>
            <a:ext cx="781002" cy="24169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623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0146A97-210E-9226-5BAE-08469A3C3040}"/>
              </a:ext>
            </a:extLst>
          </p:cNvPr>
          <p:cNvSpPr>
            <a:spLocks noGrp="1"/>
          </p:cNvSpPr>
          <p:nvPr>
            <p:ph type="title"/>
          </p:nvPr>
        </p:nvSpPr>
        <p:spPr/>
        <p:txBody>
          <a:bodyPr/>
          <a:lstStyle/>
          <a:p>
            <a:r>
              <a:rPr lang="de-DE" dirty="0"/>
              <a:t>Programmergänzung Fernbedienung</a:t>
            </a:r>
          </a:p>
        </p:txBody>
      </p:sp>
      <p:pic>
        <p:nvPicPr>
          <p:cNvPr id="5" name="Grafik 4">
            <a:extLst>
              <a:ext uri="{FF2B5EF4-FFF2-40B4-BE49-F238E27FC236}">
                <a16:creationId xmlns:a16="http://schemas.microsoft.com/office/drawing/2014/main" id="{180DB68A-6F3D-6994-472D-06B8EF606A53}"/>
              </a:ext>
            </a:extLst>
          </p:cNvPr>
          <p:cNvPicPr>
            <a:picLocks noChangeAspect="1"/>
          </p:cNvPicPr>
          <p:nvPr/>
        </p:nvPicPr>
        <p:blipFill>
          <a:blip r:embed="rId2"/>
          <a:stretch>
            <a:fillRect/>
          </a:stretch>
        </p:blipFill>
        <p:spPr>
          <a:xfrm>
            <a:off x="121731" y="1197014"/>
            <a:ext cx="3386110" cy="1254115"/>
          </a:xfrm>
          <a:prstGeom prst="rect">
            <a:avLst/>
          </a:prstGeom>
        </p:spPr>
      </p:pic>
      <p:pic>
        <p:nvPicPr>
          <p:cNvPr id="6" name="Grafik 5">
            <a:extLst>
              <a:ext uri="{FF2B5EF4-FFF2-40B4-BE49-F238E27FC236}">
                <a16:creationId xmlns:a16="http://schemas.microsoft.com/office/drawing/2014/main" id="{B01ACE2C-F423-E498-EE2E-75C180BF3771}"/>
              </a:ext>
            </a:extLst>
          </p:cNvPr>
          <p:cNvPicPr>
            <a:picLocks noChangeAspect="1"/>
          </p:cNvPicPr>
          <p:nvPr/>
        </p:nvPicPr>
        <p:blipFill>
          <a:blip r:embed="rId3"/>
          <a:stretch>
            <a:fillRect/>
          </a:stretch>
        </p:blipFill>
        <p:spPr>
          <a:xfrm>
            <a:off x="3456764" y="1197014"/>
            <a:ext cx="3067093" cy="1006601"/>
          </a:xfrm>
          <a:prstGeom prst="rect">
            <a:avLst/>
          </a:prstGeom>
        </p:spPr>
      </p:pic>
      <p:sp>
        <p:nvSpPr>
          <p:cNvPr id="7" name="Oval 6">
            <a:extLst>
              <a:ext uri="{FF2B5EF4-FFF2-40B4-BE49-F238E27FC236}">
                <a16:creationId xmlns:a16="http://schemas.microsoft.com/office/drawing/2014/main" id="{64EC2021-3884-D969-9107-3468D41F90F2}"/>
              </a:ext>
            </a:extLst>
          </p:cNvPr>
          <p:cNvSpPr/>
          <p:nvPr/>
        </p:nvSpPr>
        <p:spPr>
          <a:xfrm>
            <a:off x="6430619" y="85348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DDF33670-6D9E-F2F7-89B0-76AEA6D713CB}"/>
              </a:ext>
            </a:extLst>
          </p:cNvPr>
          <p:cNvSpPr txBox="1"/>
          <p:nvPr/>
        </p:nvSpPr>
        <p:spPr>
          <a:xfrm>
            <a:off x="7076293" y="853484"/>
            <a:ext cx="4807391" cy="646331"/>
          </a:xfrm>
          <a:prstGeom prst="rect">
            <a:avLst/>
          </a:prstGeom>
          <a:solidFill>
            <a:srgbClr val="FFC000"/>
          </a:solidFill>
        </p:spPr>
        <p:txBody>
          <a:bodyPr wrap="square" rtlCol="0">
            <a:spAutoFit/>
          </a:bodyPr>
          <a:lstStyle/>
          <a:p>
            <a:r>
              <a:rPr lang="de-DE" dirty="0"/>
              <a:t>Kopiere die Funktion „</a:t>
            </a:r>
            <a:r>
              <a:rPr lang="de-DE" dirty="0" err="1"/>
              <a:t>tastenfeld</a:t>
            </a:r>
            <a:r>
              <a:rPr lang="de-DE" dirty="0"/>
              <a:t>“ und benenne die Kopie in „infrarot“ um.</a:t>
            </a:r>
          </a:p>
        </p:txBody>
      </p:sp>
      <p:sp>
        <p:nvSpPr>
          <p:cNvPr id="9" name="Textfeld 8">
            <a:extLst>
              <a:ext uri="{FF2B5EF4-FFF2-40B4-BE49-F238E27FC236}">
                <a16:creationId xmlns:a16="http://schemas.microsoft.com/office/drawing/2014/main" id="{893378B6-796D-6737-16D1-5233CD3033FE}"/>
              </a:ext>
            </a:extLst>
          </p:cNvPr>
          <p:cNvSpPr txBox="1"/>
          <p:nvPr/>
        </p:nvSpPr>
        <p:spPr>
          <a:xfrm>
            <a:off x="1838578" y="827682"/>
            <a:ext cx="2093843" cy="369332"/>
          </a:xfrm>
          <a:prstGeom prst="rect">
            <a:avLst/>
          </a:prstGeom>
          <a:solidFill>
            <a:srgbClr val="FF0000"/>
          </a:solidFill>
        </p:spPr>
        <p:txBody>
          <a:bodyPr wrap="none" rtlCol="0">
            <a:spAutoFit/>
          </a:bodyPr>
          <a:lstStyle/>
          <a:p>
            <a:r>
              <a:rPr lang="de-DE" dirty="0">
                <a:solidFill>
                  <a:schemeClr val="bg1"/>
                </a:solidFill>
                <a:latin typeface="Bradley Hand" pitchFamily="2" charset="77"/>
              </a:rPr>
              <a:t>Rechter Mausklick</a:t>
            </a:r>
          </a:p>
        </p:txBody>
      </p:sp>
      <p:cxnSp>
        <p:nvCxnSpPr>
          <p:cNvPr id="10" name="Gerade Verbindung mit Pfeil 9">
            <a:extLst>
              <a:ext uri="{FF2B5EF4-FFF2-40B4-BE49-F238E27FC236}">
                <a16:creationId xmlns:a16="http://schemas.microsoft.com/office/drawing/2014/main" id="{27E20F29-DCC8-5721-257E-1A16F0829BB6}"/>
              </a:ext>
            </a:extLst>
          </p:cNvPr>
          <p:cNvCxnSpPr>
            <a:cxnSpLocks/>
          </p:cNvCxnSpPr>
          <p:nvPr/>
        </p:nvCxnSpPr>
        <p:spPr>
          <a:xfrm flipH="1">
            <a:off x="1257208" y="1175924"/>
            <a:ext cx="581370" cy="19350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410F0FA-8F50-4B26-AFBF-8E7E49DF035D}"/>
              </a:ext>
            </a:extLst>
          </p:cNvPr>
          <p:cNvSpPr/>
          <p:nvPr/>
        </p:nvSpPr>
        <p:spPr>
          <a:xfrm>
            <a:off x="6430619" y="2614602"/>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3" name="Textfeld 12">
            <a:extLst>
              <a:ext uri="{FF2B5EF4-FFF2-40B4-BE49-F238E27FC236}">
                <a16:creationId xmlns:a16="http://schemas.microsoft.com/office/drawing/2014/main" id="{088E800F-C29A-252D-01B5-EFA8AC182696}"/>
              </a:ext>
            </a:extLst>
          </p:cNvPr>
          <p:cNvSpPr txBox="1"/>
          <p:nvPr/>
        </p:nvSpPr>
        <p:spPr>
          <a:xfrm>
            <a:off x="7076293" y="2614602"/>
            <a:ext cx="4807391" cy="646331"/>
          </a:xfrm>
          <a:prstGeom prst="rect">
            <a:avLst/>
          </a:prstGeom>
          <a:solidFill>
            <a:srgbClr val="FFC000"/>
          </a:solidFill>
        </p:spPr>
        <p:txBody>
          <a:bodyPr wrap="square" rtlCol="0">
            <a:spAutoFit/>
          </a:bodyPr>
          <a:lstStyle/>
          <a:p>
            <a:r>
              <a:rPr lang="de-DE" dirty="0"/>
              <a:t>Erzeuge im Hauptprogramm eine Variable „Steuerbefehl“ als Zahl</a:t>
            </a:r>
          </a:p>
        </p:txBody>
      </p:sp>
      <p:grpSp>
        <p:nvGrpSpPr>
          <p:cNvPr id="16" name="Gruppieren 15">
            <a:extLst>
              <a:ext uri="{FF2B5EF4-FFF2-40B4-BE49-F238E27FC236}">
                <a16:creationId xmlns:a16="http://schemas.microsoft.com/office/drawing/2014/main" id="{3C8389DE-641E-E030-1A08-F143E8E3C3C5}"/>
              </a:ext>
            </a:extLst>
          </p:cNvPr>
          <p:cNvGrpSpPr/>
          <p:nvPr/>
        </p:nvGrpSpPr>
        <p:grpSpPr>
          <a:xfrm>
            <a:off x="308316" y="2526447"/>
            <a:ext cx="3386110" cy="688565"/>
            <a:chOff x="239325" y="2937042"/>
            <a:chExt cx="4648360" cy="945243"/>
          </a:xfrm>
        </p:grpSpPr>
        <p:pic>
          <p:nvPicPr>
            <p:cNvPr id="14" name="Grafik 13">
              <a:extLst>
                <a:ext uri="{FF2B5EF4-FFF2-40B4-BE49-F238E27FC236}">
                  <a16:creationId xmlns:a16="http://schemas.microsoft.com/office/drawing/2014/main" id="{45F1A14C-538D-E36A-2AEE-FB1F76B6EEF6}"/>
                </a:ext>
              </a:extLst>
            </p:cNvPr>
            <p:cNvPicPr>
              <a:picLocks noChangeAspect="1"/>
            </p:cNvPicPr>
            <p:nvPr/>
          </p:nvPicPr>
          <p:blipFill>
            <a:blip r:embed="rId4"/>
            <a:stretch>
              <a:fillRect/>
            </a:stretch>
          </p:blipFill>
          <p:spPr>
            <a:xfrm>
              <a:off x="239325" y="2937042"/>
              <a:ext cx="1549400" cy="533400"/>
            </a:xfrm>
            <a:prstGeom prst="rect">
              <a:avLst/>
            </a:prstGeom>
          </p:spPr>
        </p:pic>
        <p:pic>
          <p:nvPicPr>
            <p:cNvPr id="15" name="Grafik 14">
              <a:extLst>
                <a:ext uri="{FF2B5EF4-FFF2-40B4-BE49-F238E27FC236}">
                  <a16:creationId xmlns:a16="http://schemas.microsoft.com/office/drawing/2014/main" id="{9CBB3351-5624-34C7-04EA-AF627ED8C4EC}"/>
                </a:ext>
              </a:extLst>
            </p:cNvPr>
            <p:cNvPicPr>
              <a:picLocks noChangeAspect="1"/>
            </p:cNvPicPr>
            <p:nvPr/>
          </p:nvPicPr>
          <p:blipFill>
            <a:blip r:embed="rId5"/>
            <a:stretch>
              <a:fillRect/>
            </a:stretch>
          </p:blipFill>
          <p:spPr>
            <a:xfrm>
              <a:off x="315685" y="3437785"/>
              <a:ext cx="4572000" cy="444500"/>
            </a:xfrm>
            <a:prstGeom prst="rect">
              <a:avLst/>
            </a:prstGeom>
          </p:spPr>
        </p:pic>
      </p:grpSp>
      <p:sp>
        <p:nvSpPr>
          <p:cNvPr id="17" name="Oval 16">
            <a:extLst>
              <a:ext uri="{FF2B5EF4-FFF2-40B4-BE49-F238E27FC236}">
                <a16:creationId xmlns:a16="http://schemas.microsoft.com/office/drawing/2014/main" id="{5A73C6D5-B05F-2F18-03B0-16A6F37ADA9C}"/>
              </a:ext>
            </a:extLst>
          </p:cNvPr>
          <p:cNvSpPr/>
          <p:nvPr/>
        </p:nvSpPr>
        <p:spPr>
          <a:xfrm>
            <a:off x="6430619" y="4051829"/>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8" name="Textfeld 17">
            <a:extLst>
              <a:ext uri="{FF2B5EF4-FFF2-40B4-BE49-F238E27FC236}">
                <a16:creationId xmlns:a16="http://schemas.microsoft.com/office/drawing/2014/main" id="{C20EFF43-9434-EA5C-B767-69A91B472D99}"/>
              </a:ext>
            </a:extLst>
          </p:cNvPr>
          <p:cNvSpPr txBox="1"/>
          <p:nvPr/>
        </p:nvSpPr>
        <p:spPr>
          <a:xfrm>
            <a:off x="7076293" y="4051829"/>
            <a:ext cx="4807391" cy="923330"/>
          </a:xfrm>
          <a:prstGeom prst="rect">
            <a:avLst/>
          </a:prstGeom>
          <a:solidFill>
            <a:srgbClr val="FFC000"/>
          </a:solidFill>
        </p:spPr>
        <p:txBody>
          <a:bodyPr wrap="square" rtlCol="0">
            <a:spAutoFit/>
          </a:bodyPr>
          <a:lstStyle/>
          <a:p>
            <a:r>
              <a:rPr lang="de-DE" dirty="0"/>
              <a:t>Ersetze in der Funktion “infrarot“ die Tastenabfrage durch die Abfrage der empfangenen Zahlen.</a:t>
            </a:r>
          </a:p>
        </p:txBody>
      </p:sp>
      <p:grpSp>
        <p:nvGrpSpPr>
          <p:cNvPr id="35" name="Gruppieren 34">
            <a:extLst>
              <a:ext uri="{FF2B5EF4-FFF2-40B4-BE49-F238E27FC236}">
                <a16:creationId xmlns:a16="http://schemas.microsoft.com/office/drawing/2014/main" id="{8563F970-A830-BB92-4D58-6994F03606F1}"/>
              </a:ext>
            </a:extLst>
          </p:cNvPr>
          <p:cNvGrpSpPr/>
          <p:nvPr/>
        </p:nvGrpSpPr>
        <p:grpSpPr>
          <a:xfrm>
            <a:off x="258014" y="4032401"/>
            <a:ext cx="6007722" cy="795351"/>
            <a:chOff x="220392" y="3537844"/>
            <a:chExt cx="6007722" cy="795351"/>
          </a:xfrm>
        </p:grpSpPr>
        <p:pic>
          <p:nvPicPr>
            <p:cNvPr id="19" name="Grafik 18">
              <a:extLst>
                <a:ext uri="{FF2B5EF4-FFF2-40B4-BE49-F238E27FC236}">
                  <a16:creationId xmlns:a16="http://schemas.microsoft.com/office/drawing/2014/main" id="{562303D1-1B42-CD02-5B69-9D8CACCDEB84}"/>
                </a:ext>
              </a:extLst>
            </p:cNvPr>
            <p:cNvPicPr>
              <a:picLocks noChangeAspect="1"/>
            </p:cNvPicPr>
            <p:nvPr/>
          </p:nvPicPr>
          <p:blipFill>
            <a:blip r:embed="rId6"/>
            <a:stretch>
              <a:fillRect/>
            </a:stretch>
          </p:blipFill>
          <p:spPr>
            <a:xfrm>
              <a:off x="220392" y="3812894"/>
              <a:ext cx="2620779" cy="495435"/>
            </a:xfrm>
            <a:prstGeom prst="rect">
              <a:avLst/>
            </a:prstGeom>
          </p:spPr>
        </p:pic>
        <p:pic>
          <p:nvPicPr>
            <p:cNvPr id="20" name="Grafik 19">
              <a:extLst>
                <a:ext uri="{FF2B5EF4-FFF2-40B4-BE49-F238E27FC236}">
                  <a16:creationId xmlns:a16="http://schemas.microsoft.com/office/drawing/2014/main" id="{11666E20-3F9D-5FC3-5533-5D4173B54203}"/>
                </a:ext>
              </a:extLst>
            </p:cNvPr>
            <p:cNvPicPr>
              <a:picLocks noChangeAspect="1"/>
            </p:cNvPicPr>
            <p:nvPr/>
          </p:nvPicPr>
          <p:blipFill>
            <a:blip r:embed="rId7"/>
            <a:stretch>
              <a:fillRect/>
            </a:stretch>
          </p:blipFill>
          <p:spPr>
            <a:xfrm>
              <a:off x="2841171" y="3537844"/>
              <a:ext cx="3386943" cy="795351"/>
            </a:xfrm>
            <a:prstGeom prst="rect">
              <a:avLst/>
            </a:prstGeom>
          </p:spPr>
        </p:pic>
        <p:cxnSp>
          <p:nvCxnSpPr>
            <p:cNvPr id="29" name="Gewinkelte Verbindung 28">
              <a:extLst>
                <a:ext uri="{FF2B5EF4-FFF2-40B4-BE49-F238E27FC236}">
                  <a16:creationId xmlns:a16="http://schemas.microsoft.com/office/drawing/2014/main" id="{04FA6F82-6836-9824-8655-B3BA227D4E3E}"/>
                </a:ext>
              </a:extLst>
            </p:cNvPr>
            <p:cNvCxnSpPr>
              <a:cxnSpLocks/>
              <a:endCxn id="20" idx="0"/>
            </p:cNvCxnSpPr>
            <p:nvPr/>
          </p:nvCxnSpPr>
          <p:spPr>
            <a:xfrm flipV="1">
              <a:off x="2029183" y="3537844"/>
              <a:ext cx="2505460" cy="513985"/>
            </a:xfrm>
            <a:prstGeom prst="bentConnector4">
              <a:avLst>
                <a:gd name="adj1" fmla="val 16204"/>
                <a:gd name="adj2" fmla="val 144476"/>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0385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0F2E1336-010E-0F42-0C0D-E0DE90F541F6}"/>
              </a:ext>
            </a:extLst>
          </p:cNvPr>
          <p:cNvPicPr>
            <a:picLocks noChangeAspect="1"/>
          </p:cNvPicPr>
          <p:nvPr/>
        </p:nvPicPr>
        <p:blipFill>
          <a:blip r:embed="rId2"/>
          <a:stretch>
            <a:fillRect/>
          </a:stretch>
        </p:blipFill>
        <p:spPr>
          <a:xfrm>
            <a:off x="296081" y="2753444"/>
            <a:ext cx="5174616" cy="1712189"/>
          </a:xfrm>
          <a:prstGeom prst="rect">
            <a:avLst/>
          </a:prstGeom>
        </p:spPr>
      </p:pic>
      <p:sp>
        <p:nvSpPr>
          <p:cNvPr id="3" name="Titel 2">
            <a:extLst>
              <a:ext uri="{FF2B5EF4-FFF2-40B4-BE49-F238E27FC236}">
                <a16:creationId xmlns:a16="http://schemas.microsoft.com/office/drawing/2014/main" id="{80146A97-210E-9226-5BAE-08469A3C3040}"/>
              </a:ext>
            </a:extLst>
          </p:cNvPr>
          <p:cNvSpPr>
            <a:spLocks noGrp="1"/>
          </p:cNvSpPr>
          <p:nvPr>
            <p:ph type="title"/>
          </p:nvPr>
        </p:nvSpPr>
        <p:spPr/>
        <p:txBody>
          <a:bodyPr/>
          <a:lstStyle/>
          <a:p>
            <a:r>
              <a:rPr lang="de-DE" dirty="0"/>
              <a:t>Programmergänzung Fernbedienung II</a:t>
            </a:r>
          </a:p>
        </p:txBody>
      </p:sp>
      <p:sp>
        <p:nvSpPr>
          <p:cNvPr id="7" name="Oval 6">
            <a:extLst>
              <a:ext uri="{FF2B5EF4-FFF2-40B4-BE49-F238E27FC236}">
                <a16:creationId xmlns:a16="http://schemas.microsoft.com/office/drawing/2014/main" id="{64EC2021-3884-D969-9107-3468D41F90F2}"/>
              </a:ext>
            </a:extLst>
          </p:cNvPr>
          <p:cNvSpPr/>
          <p:nvPr/>
        </p:nvSpPr>
        <p:spPr>
          <a:xfrm>
            <a:off x="6430619" y="853484"/>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1</a:t>
            </a:r>
          </a:p>
        </p:txBody>
      </p:sp>
      <p:sp>
        <p:nvSpPr>
          <p:cNvPr id="8" name="Textfeld 7">
            <a:extLst>
              <a:ext uri="{FF2B5EF4-FFF2-40B4-BE49-F238E27FC236}">
                <a16:creationId xmlns:a16="http://schemas.microsoft.com/office/drawing/2014/main" id="{DDF33670-6D9E-F2F7-89B0-76AEA6D713CB}"/>
              </a:ext>
            </a:extLst>
          </p:cNvPr>
          <p:cNvSpPr txBox="1"/>
          <p:nvPr/>
        </p:nvSpPr>
        <p:spPr>
          <a:xfrm>
            <a:off x="7076293" y="853484"/>
            <a:ext cx="4807391" cy="646331"/>
          </a:xfrm>
          <a:prstGeom prst="rect">
            <a:avLst/>
          </a:prstGeom>
          <a:solidFill>
            <a:srgbClr val="FFC000"/>
          </a:solidFill>
        </p:spPr>
        <p:txBody>
          <a:bodyPr wrap="square" rtlCol="0">
            <a:spAutoFit/>
          </a:bodyPr>
          <a:lstStyle/>
          <a:p>
            <a:r>
              <a:rPr lang="de-DE" dirty="0"/>
              <a:t>Erzeuge im Hauptprogramm eine neue Variable als „Liste Zahl“. </a:t>
            </a:r>
            <a:r>
              <a:rPr lang="de-DE" dirty="0" err="1"/>
              <a:t>Benenen</a:t>
            </a:r>
            <a:r>
              <a:rPr lang="de-DE" dirty="0"/>
              <a:t> Sie als „IR“.</a:t>
            </a:r>
          </a:p>
        </p:txBody>
      </p:sp>
      <p:cxnSp>
        <p:nvCxnSpPr>
          <p:cNvPr id="10" name="Gerade Verbindung mit Pfeil 9">
            <a:extLst>
              <a:ext uri="{FF2B5EF4-FFF2-40B4-BE49-F238E27FC236}">
                <a16:creationId xmlns:a16="http://schemas.microsoft.com/office/drawing/2014/main" id="{27E20F29-DCC8-5721-257E-1A16F0829BB6}"/>
              </a:ext>
            </a:extLst>
          </p:cNvPr>
          <p:cNvCxnSpPr>
            <a:cxnSpLocks/>
          </p:cNvCxnSpPr>
          <p:nvPr/>
        </p:nvCxnSpPr>
        <p:spPr>
          <a:xfrm flipH="1">
            <a:off x="2989590" y="2024224"/>
            <a:ext cx="4098938" cy="105730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410F0FA-8F50-4B26-AFBF-8E7E49DF035D}"/>
              </a:ext>
            </a:extLst>
          </p:cNvPr>
          <p:cNvSpPr/>
          <p:nvPr/>
        </p:nvSpPr>
        <p:spPr>
          <a:xfrm>
            <a:off x="6430617" y="1747537"/>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2</a:t>
            </a:r>
          </a:p>
        </p:txBody>
      </p:sp>
      <p:sp>
        <p:nvSpPr>
          <p:cNvPr id="13" name="Textfeld 12">
            <a:extLst>
              <a:ext uri="{FF2B5EF4-FFF2-40B4-BE49-F238E27FC236}">
                <a16:creationId xmlns:a16="http://schemas.microsoft.com/office/drawing/2014/main" id="{088E800F-C29A-252D-01B5-EFA8AC182696}"/>
              </a:ext>
            </a:extLst>
          </p:cNvPr>
          <p:cNvSpPr txBox="1"/>
          <p:nvPr/>
        </p:nvSpPr>
        <p:spPr>
          <a:xfrm>
            <a:off x="7076292" y="1762631"/>
            <a:ext cx="4807391" cy="2031325"/>
          </a:xfrm>
          <a:prstGeom prst="rect">
            <a:avLst/>
          </a:prstGeom>
          <a:solidFill>
            <a:srgbClr val="FFC000"/>
          </a:solidFill>
        </p:spPr>
        <p:txBody>
          <a:bodyPr wrap="square" rtlCol="0">
            <a:spAutoFit/>
          </a:bodyPr>
          <a:lstStyle/>
          <a:p>
            <a:r>
              <a:rPr lang="de-DE" dirty="0"/>
              <a:t>Füge durch Klicken auf „+“ im blauen Listenfeld drei weitere Listeneinträge hinzu, insgesamt also 6. Dies entspricht der Anzahl der Tasten auf dem Bedienfeld.</a:t>
            </a:r>
          </a:p>
          <a:p>
            <a:r>
              <a:rPr lang="de-DE" dirty="0"/>
              <a:t>Fülle die 6 Zahlenfelder mit den der gewünschten Funktion entsprechenden IR-Codes (s. Tabelle </a:t>
            </a:r>
            <a:r>
              <a:rPr lang="de-DE" dirty="0" err="1"/>
              <a:t>Vorseite</a:t>
            </a:r>
            <a:r>
              <a:rPr lang="de-DE" dirty="0"/>
              <a:t>)</a:t>
            </a:r>
          </a:p>
        </p:txBody>
      </p:sp>
      <p:sp>
        <p:nvSpPr>
          <p:cNvPr id="17" name="Oval 16">
            <a:extLst>
              <a:ext uri="{FF2B5EF4-FFF2-40B4-BE49-F238E27FC236}">
                <a16:creationId xmlns:a16="http://schemas.microsoft.com/office/drawing/2014/main" id="{5A73C6D5-B05F-2F18-03B0-16A6F37ADA9C}"/>
              </a:ext>
            </a:extLst>
          </p:cNvPr>
          <p:cNvSpPr/>
          <p:nvPr/>
        </p:nvSpPr>
        <p:spPr>
          <a:xfrm>
            <a:off x="6430617" y="3958155"/>
            <a:ext cx="315907" cy="3224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FF0000"/>
                </a:solidFill>
              </a:rPr>
              <a:t>3</a:t>
            </a:r>
          </a:p>
        </p:txBody>
      </p:sp>
      <p:sp>
        <p:nvSpPr>
          <p:cNvPr id="18" name="Textfeld 17">
            <a:extLst>
              <a:ext uri="{FF2B5EF4-FFF2-40B4-BE49-F238E27FC236}">
                <a16:creationId xmlns:a16="http://schemas.microsoft.com/office/drawing/2014/main" id="{C20EFF43-9434-EA5C-B767-69A91B472D99}"/>
              </a:ext>
            </a:extLst>
          </p:cNvPr>
          <p:cNvSpPr txBox="1"/>
          <p:nvPr/>
        </p:nvSpPr>
        <p:spPr>
          <a:xfrm>
            <a:off x="7088528" y="3975682"/>
            <a:ext cx="4807391" cy="2308324"/>
          </a:xfrm>
          <a:prstGeom prst="rect">
            <a:avLst/>
          </a:prstGeom>
          <a:solidFill>
            <a:srgbClr val="FFC000"/>
          </a:solidFill>
        </p:spPr>
        <p:txBody>
          <a:bodyPr wrap="square" rtlCol="0">
            <a:spAutoFit/>
          </a:bodyPr>
          <a:lstStyle/>
          <a:p>
            <a:r>
              <a:rPr lang="de-DE" dirty="0"/>
              <a:t>Dieser Befehl gibt die Listenposition der empfangenen Zahl aus.</a:t>
            </a:r>
          </a:p>
          <a:p>
            <a:r>
              <a:rPr lang="de-DE" dirty="0"/>
              <a:t>Beispiel: der IR-Code 16724175 für die Taste 1 steht in Listenzeile 1 (Zählung beginnt bei „0“).</a:t>
            </a:r>
          </a:p>
          <a:p>
            <a:r>
              <a:rPr lang="de-DE" dirty="0"/>
              <a:t>Diese Abfrage gibt als Ergebnis die Zahl „1“ aus, der Steuerbefehl enthält also „1“.</a:t>
            </a:r>
          </a:p>
          <a:p>
            <a:r>
              <a:rPr lang="de-DE" dirty="0"/>
              <a:t>Stelle die wenn-Abfragen in der Funktion „infrarot“ entsprechend um.</a:t>
            </a:r>
          </a:p>
        </p:txBody>
      </p:sp>
      <p:pic>
        <p:nvPicPr>
          <p:cNvPr id="2" name="Grafik 1">
            <a:extLst>
              <a:ext uri="{FF2B5EF4-FFF2-40B4-BE49-F238E27FC236}">
                <a16:creationId xmlns:a16="http://schemas.microsoft.com/office/drawing/2014/main" id="{94E912F3-D3B2-197D-427D-81D5EC76260E}"/>
              </a:ext>
            </a:extLst>
          </p:cNvPr>
          <p:cNvPicPr>
            <a:picLocks noChangeAspect="1"/>
          </p:cNvPicPr>
          <p:nvPr/>
        </p:nvPicPr>
        <p:blipFill>
          <a:blip r:embed="rId3"/>
          <a:stretch>
            <a:fillRect/>
          </a:stretch>
        </p:blipFill>
        <p:spPr>
          <a:xfrm>
            <a:off x="220392" y="885364"/>
            <a:ext cx="3002012" cy="1868080"/>
          </a:xfrm>
          <a:prstGeom prst="rect">
            <a:avLst/>
          </a:prstGeom>
        </p:spPr>
      </p:pic>
      <p:pic>
        <p:nvPicPr>
          <p:cNvPr id="11" name="Grafik 10">
            <a:extLst>
              <a:ext uri="{FF2B5EF4-FFF2-40B4-BE49-F238E27FC236}">
                <a16:creationId xmlns:a16="http://schemas.microsoft.com/office/drawing/2014/main" id="{6D3CC578-CB43-4560-1ACC-23B42E92166D}"/>
              </a:ext>
            </a:extLst>
          </p:cNvPr>
          <p:cNvPicPr>
            <a:picLocks noChangeAspect="1"/>
          </p:cNvPicPr>
          <p:nvPr/>
        </p:nvPicPr>
        <p:blipFill>
          <a:blip r:embed="rId4"/>
          <a:stretch>
            <a:fillRect/>
          </a:stretch>
        </p:blipFill>
        <p:spPr>
          <a:xfrm>
            <a:off x="350848" y="4636355"/>
            <a:ext cx="4677341" cy="768679"/>
          </a:xfrm>
          <a:prstGeom prst="rect">
            <a:avLst/>
          </a:prstGeom>
        </p:spPr>
      </p:pic>
      <p:pic>
        <p:nvPicPr>
          <p:cNvPr id="21" name="Grafik 20">
            <a:extLst>
              <a:ext uri="{FF2B5EF4-FFF2-40B4-BE49-F238E27FC236}">
                <a16:creationId xmlns:a16="http://schemas.microsoft.com/office/drawing/2014/main" id="{E7CF9889-4D20-680F-61FC-3ED18E29F2E9}"/>
              </a:ext>
            </a:extLst>
          </p:cNvPr>
          <p:cNvPicPr>
            <a:picLocks noChangeAspect="1"/>
          </p:cNvPicPr>
          <p:nvPr/>
        </p:nvPicPr>
        <p:blipFill>
          <a:blip r:embed="rId5"/>
          <a:stretch>
            <a:fillRect/>
          </a:stretch>
        </p:blipFill>
        <p:spPr>
          <a:xfrm>
            <a:off x="350848" y="5636373"/>
            <a:ext cx="5196082" cy="272009"/>
          </a:xfrm>
          <a:prstGeom prst="rect">
            <a:avLst/>
          </a:prstGeom>
        </p:spPr>
      </p:pic>
      <p:cxnSp>
        <p:nvCxnSpPr>
          <p:cNvPr id="30" name="Gerade Verbindung mit Pfeil 29">
            <a:extLst>
              <a:ext uri="{FF2B5EF4-FFF2-40B4-BE49-F238E27FC236}">
                <a16:creationId xmlns:a16="http://schemas.microsoft.com/office/drawing/2014/main" id="{E1B0DA00-4586-150F-35AF-87D3A46AB109}"/>
              </a:ext>
            </a:extLst>
          </p:cNvPr>
          <p:cNvCxnSpPr>
            <a:cxnSpLocks/>
          </p:cNvCxnSpPr>
          <p:nvPr/>
        </p:nvCxnSpPr>
        <p:spPr>
          <a:xfrm flipH="1">
            <a:off x="3729819" y="4220393"/>
            <a:ext cx="3358709" cy="1401544"/>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241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3950C98-9CA3-39CC-C0E8-3BF0A0C2F7D0}"/>
              </a:ext>
            </a:extLst>
          </p:cNvPr>
          <p:cNvSpPr>
            <a:spLocks noGrp="1"/>
          </p:cNvSpPr>
          <p:nvPr>
            <p:ph type="title"/>
          </p:nvPr>
        </p:nvSpPr>
        <p:spPr/>
        <p:txBody>
          <a:bodyPr/>
          <a:lstStyle/>
          <a:p>
            <a:r>
              <a:rPr lang="de-DE" dirty="0"/>
              <a:t>Erweiterungsmöglichkeiten mit Fernbedienung</a:t>
            </a:r>
          </a:p>
        </p:txBody>
      </p:sp>
      <p:sp>
        <p:nvSpPr>
          <p:cNvPr id="4" name="Rechteck 3">
            <a:extLst>
              <a:ext uri="{FF2B5EF4-FFF2-40B4-BE49-F238E27FC236}">
                <a16:creationId xmlns:a16="http://schemas.microsoft.com/office/drawing/2014/main" id="{FE93686E-90CE-D491-B8A9-2804ADDB9161}"/>
              </a:ext>
            </a:extLst>
          </p:cNvPr>
          <p:cNvSpPr/>
          <p:nvPr/>
        </p:nvSpPr>
        <p:spPr>
          <a:xfrm>
            <a:off x="4141434" y="906206"/>
            <a:ext cx="7562376" cy="2542363"/>
          </a:xfrm>
          <a:prstGeom prst="rect">
            <a:avLst/>
          </a:prstGeom>
          <a:solidFill>
            <a:srgbClr val="BED7EF"/>
          </a:solidFill>
        </p:spPr>
        <p:txBody>
          <a:bodyPr wrap="square">
            <a:spAutoFit/>
          </a:bodyPr>
          <a:lstStyle/>
          <a:p>
            <a:pPr>
              <a:lnSpc>
                <a:spcPct val="150000"/>
              </a:lnSpc>
            </a:pPr>
            <a:r>
              <a:rPr lang="de-DE" b="0" i="0" u="none" strike="noStrike" dirty="0">
                <a:solidFill>
                  <a:srgbClr val="374151"/>
                </a:solidFill>
                <a:effectLst/>
                <a:latin typeface="Söhne"/>
              </a:rPr>
              <a:t>Auf der Fernbedienung sind viele Tasten unbenutzt.</a:t>
            </a:r>
          </a:p>
          <a:p>
            <a:pPr>
              <a:lnSpc>
                <a:spcPct val="150000"/>
              </a:lnSpc>
            </a:pPr>
            <a:r>
              <a:rPr lang="de-DE" dirty="0">
                <a:solidFill>
                  <a:srgbClr val="374151"/>
                </a:solidFill>
                <a:latin typeface="Söhne"/>
              </a:rPr>
              <a:t>Einige Möglichkeiten der Erweiterung:</a:t>
            </a:r>
          </a:p>
          <a:p>
            <a:pPr marL="285750" indent="-285750">
              <a:lnSpc>
                <a:spcPct val="150000"/>
              </a:lnSpc>
              <a:buFont typeface="Arial" panose="020B0604020202020204" pitchFamily="34" charset="0"/>
              <a:buChar char="•"/>
            </a:pPr>
            <a:r>
              <a:rPr lang="de-DE" dirty="0">
                <a:solidFill>
                  <a:srgbClr val="374151"/>
                </a:solidFill>
                <a:latin typeface="Söhne"/>
              </a:rPr>
              <a:t>Mit + und – den variablen Bolus vergrößern oder verringern</a:t>
            </a:r>
          </a:p>
          <a:p>
            <a:pPr marL="285750" indent="-285750">
              <a:lnSpc>
                <a:spcPct val="150000"/>
              </a:lnSpc>
              <a:buFont typeface="Arial" panose="020B0604020202020204" pitchFamily="34" charset="0"/>
              <a:buChar char="•"/>
            </a:pPr>
            <a:r>
              <a:rPr lang="de-DE" dirty="0">
                <a:solidFill>
                  <a:srgbClr val="374151"/>
                </a:solidFill>
                <a:latin typeface="Söhne"/>
              </a:rPr>
              <a:t>Zeitsteuerung für 1 Minute und andere Zeiten programmieren</a:t>
            </a:r>
          </a:p>
          <a:p>
            <a:pPr marL="285750" indent="-285750">
              <a:lnSpc>
                <a:spcPct val="150000"/>
              </a:lnSpc>
              <a:buFont typeface="Arial" panose="020B0604020202020204" pitchFamily="34" charset="0"/>
              <a:buChar char="•"/>
            </a:pPr>
            <a:r>
              <a:rPr lang="de-DE" dirty="0">
                <a:solidFill>
                  <a:srgbClr val="374151"/>
                </a:solidFill>
                <a:latin typeface="Söhne"/>
              </a:rPr>
              <a:t>Für Mustermedikamente Vorschubgeschwindigkeit, Zeit und Dosis in Varianten abspeichern</a:t>
            </a:r>
            <a:endParaRPr lang="de-DE" dirty="0"/>
          </a:p>
        </p:txBody>
      </p:sp>
      <p:pic>
        <p:nvPicPr>
          <p:cNvPr id="5" name="Grafik 4">
            <a:extLst>
              <a:ext uri="{FF2B5EF4-FFF2-40B4-BE49-F238E27FC236}">
                <a16:creationId xmlns:a16="http://schemas.microsoft.com/office/drawing/2014/main" id="{FC3DEB2A-2D59-4E24-B480-5E479BF7120D}"/>
              </a:ext>
            </a:extLst>
          </p:cNvPr>
          <p:cNvPicPr>
            <a:picLocks noChangeAspect="1"/>
          </p:cNvPicPr>
          <p:nvPr/>
        </p:nvPicPr>
        <p:blipFill>
          <a:blip r:embed="rId2"/>
          <a:stretch>
            <a:fillRect/>
          </a:stretch>
        </p:blipFill>
        <p:spPr>
          <a:xfrm rot="-120000">
            <a:off x="864290" y="932004"/>
            <a:ext cx="1534211" cy="3195749"/>
          </a:xfrm>
          <a:prstGeom prst="rect">
            <a:avLst/>
          </a:prstGeom>
        </p:spPr>
      </p:pic>
      <p:sp>
        <p:nvSpPr>
          <p:cNvPr id="6" name="Textfeld 5">
            <a:extLst>
              <a:ext uri="{FF2B5EF4-FFF2-40B4-BE49-F238E27FC236}">
                <a16:creationId xmlns:a16="http://schemas.microsoft.com/office/drawing/2014/main" id="{25FD18F4-22A0-E774-B8D7-D71C5A853E1B}"/>
              </a:ext>
            </a:extLst>
          </p:cNvPr>
          <p:cNvSpPr txBox="1"/>
          <p:nvPr/>
        </p:nvSpPr>
        <p:spPr>
          <a:xfrm>
            <a:off x="220393" y="2601251"/>
            <a:ext cx="630000" cy="253916"/>
          </a:xfrm>
          <a:prstGeom prst="rect">
            <a:avLst/>
          </a:prstGeom>
          <a:solidFill>
            <a:schemeClr val="accent1">
              <a:lumMod val="60000"/>
              <a:lumOff val="40000"/>
            </a:schemeClr>
          </a:solidFill>
          <a:ln>
            <a:solidFill>
              <a:schemeClr val="tx1"/>
            </a:solidFill>
          </a:ln>
        </p:spPr>
        <p:txBody>
          <a:bodyPr wrap="square" rtlCol="0">
            <a:spAutoFit/>
          </a:bodyPr>
          <a:lstStyle/>
          <a:p>
            <a:pPr algn="ctr"/>
            <a:r>
              <a:rPr lang="de-DE" sz="1050" dirty="0"/>
              <a:t>1ml</a:t>
            </a:r>
          </a:p>
        </p:txBody>
      </p:sp>
      <p:sp>
        <p:nvSpPr>
          <p:cNvPr id="7" name="Textfeld 6">
            <a:extLst>
              <a:ext uri="{FF2B5EF4-FFF2-40B4-BE49-F238E27FC236}">
                <a16:creationId xmlns:a16="http://schemas.microsoft.com/office/drawing/2014/main" id="{37B8D3A1-84EB-4A74-2F31-697FFB41EB62}"/>
              </a:ext>
            </a:extLst>
          </p:cNvPr>
          <p:cNvSpPr txBox="1"/>
          <p:nvPr/>
        </p:nvSpPr>
        <p:spPr>
          <a:xfrm>
            <a:off x="220393" y="2966396"/>
            <a:ext cx="630000" cy="253916"/>
          </a:xfrm>
          <a:prstGeom prst="rect">
            <a:avLst/>
          </a:prstGeom>
          <a:solidFill>
            <a:schemeClr val="accent6">
              <a:lumMod val="60000"/>
              <a:lumOff val="40000"/>
            </a:schemeClr>
          </a:solidFill>
          <a:ln>
            <a:solidFill>
              <a:schemeClr val="tx1"/>
            </a:solidFill>
          </a:ln>
        </p:spPr>
        <p:txBody>
          <a:bodyPr wrap="square" rtlCol="0">
            <a:spAutoFit/>
          </a:bodyPr>
          <a:lstStyle/>
          <a:p>
            <a:pPr algn="ctr"/>
            <a:r>
              <a:rPr lang="de-DE" sz="1050" dirty="0"/>
              <a:t>2ml</a:t>
            </a:r>
          </a:p>
        </p:txBody>
      </p:sp>
      <p:sp>
        <p:nvSpPr>
          <p:cNvPr id="8" name="Textfeld 7">
            <a:extLst>
              <a:ext uri="{FF2B5EF4-FFF2-40B4-BE49-F238E27FC236}">
                <a16:creationId xmlns:a16="http://schemas.microsoft.com/office/drawing/2014/main" id="{970794F3-DFA8-7242-BC07-9D83515F4A2A}"/>
              </a:ext>
            </a:extLst>
          </p:cNvPr>
          <p:cNvSpPr txBox="1"/>
          <p:nvPr/>
        </p:nvSpPr>
        <p:spPr>
          <a:xfrm>
            <a:off x="2450593" y="2613315"/>
            <a:ext cx="630000" cy="253916"/>
          </a:xfrm>
          <a:prstGeom prst="rect">
            <a:avLst/>
          </a:prstGeom>
          <a:solidFill>
            <a:schemeClr val="accent4">
              <a:lumMod val="60000"/>
              <a:lumOff val="40000"/>
            </a:schemeClr>
          </a:solidFill>
          <a:ln>
            <a:solidFill>
              <a:schemeClr val="tx1"/>
            </a:solidFill>
          </a:ln>
        </p:spPr>
        <p:txBody>
          <a:bodyPr wrap="none" rtlCol="0">
            <a:spAutoFit/>
          </a:bodyPr>
          <a:lstStyle/>
          <a:p>
            <a:r>
              <a:rPr lang="de-DE" sz="1050" dirty="0"/>
              <a:t>variabel</a:t>
            </a:r>
          </a:p>
        </p:txBody>
      </p:sp>
      <p:sp>
        <p:nvSpPr>
          <p:cNvPr id="9" name="Textfeld 8">
            <a:extLst>
              <a:ext uri="{FF2B5EF4-FFF2-40B4-BE49-F238E27FC236}">
                <a16:creationId xmlns:a16="http://schemas.microsoft.com/office/drawing/2014/main" id="{D0E47654-B1EE-F783-5CFC-0A5BEA148299}"/>
              </a:ext>
            </a:extLst>
          </p:cNvPr>
          <p:cNvSpPr txBox="1"/>
          <p:nvPr/>
        </p:nvSpPr>
        <p:spPr>
          <a:xfrm>
            <a:off x="220393" y="1976970"/>
            <a:ext cx="630000" cy="253916"/>
          </a:xfrm>
          <a:prstGeom prst="rect">
            <a:avLst/>
          </a:prstGeom>
          <a:solidFill>
            <a:schemeClr val="tx1"/>
          </a:solidFill>
          <a:ln>
            <a:solidFill>
              <a:schemeClr val="tx1"/>
            </a:solidFill>
          </a:ln>
        </p:spPr>
        <p:txBody>
          <a:bodyPr wrap="square" rtlCol="0">
            <a:spAutoFit/>
          </a:bodyPr>
          <a:lstStyle/>
          <a:p>
            <a:pPr algn="ctr"/>
            <a:r>
              <a:rPr lang="de-DE" sz="1050" dirty="0">
                <a:solidFill>
                  <a:schemeClr val="bg1"/>
                </a:solidFill>
              </a:rPr>
              <a:t>rück</a:t>
            </a:r>
          </a:p>
        </p:txBody>
      </p:sp>
      <p:sp>
        <p:nvSpPr>
          <p:cNvPr id="10" name="Textfeld 9">
            <a:extLst>
              <a:ext uri="{FF2B5EF4-FFF2-40B4-BE49-F238E27FC236}">
                <a16:creationId xmlns:a16="http://schemas.microsoft.com/office/drawing/2014/main" id="{37A76650-5582-C3FF-F270-D83F04EB2386}"/>
              </a:ext>
            </a:extLst>
          </p:cNvPr>
          <p:cNvSpPr txBox="1"/>
          <p:nvPr/>
        </p:nvSpPr>
        <p:spPr>
          <a:xfrm>
            <a:off x="2450593" y="1976970"/>
            <a:ext cx="630000" cy="253916"/>
          </a:xfrm>
          <a:prstGeom prst="rect">
            <a:avLst/>
          </a:prstGeom>
          <a:solidFill>
            <a:schemeClr val="bg1"/>
          </a:solidFill>
          <a:ln>
            <a:solidFill>
              <a:schemeClr val="tx1"/>
            </a:solidFill>
          </a:ln>
        </p:spPr>
        <p:txBody>
          <a:bodyPr wrap="none" rtlCol="0">
            <a:spAutoFit/>
          </a:bodyPr>
          <a:lstStyle/>
          <a:p>
            <a:r>
              <a:rPr lang="de-DE" sz="1050" dirty="0"/>
              <a:t>manuell</a:t>
            </a:r>
          </a:p>
        </p:txBody>
      </p:sp>
      <p:sp>
        <p:nvSpPr>
          <p:cNvPr id="11" name="Textfeld 10">
            <a:extLst>
              <a:ext uri="{FF2B5EF4-FFF2-40B4-BE49-F238E27FC236}">
                <a16:creationId xmlns:a16="http://schemas.microsoft.com/office/drawing/2014/main" id="{50B9A400-0620-DC28-B7AB-0710573C192C}"/>
              </a:ext>
            </a:extLst>
          </p:cNvPr>
          <p:cNvSpPr txBox="1"/>
          <p:nvPr/>
        </p:nvSpPr>
        <p:spPr>
          <a:xfrm>
            <a:off x="2450593" y="1531840"/>
            <a:ext cx="630000" cy="253916"/>
          </a:xfrm>
          <a:prstGeom prst="rect">
            <a:avLst/>
          </a:prstGeom>
          <a:solidFill>
            <a:srgbClr val="FF0000"/>
          </a:solidFill>
          <a:ln>
            <a:solidFill>
              <a:schemeClr val="tx1"/>
            </a:solidFill>
          </a:ln>
        </p:spPr>
        <p:txBody>
          <a:bodyPr wrap="square" rtlCol="0">
            <a:spAutoFit/>
          </a:bodyPr>
          <a:lstStyle/>
          <a:p>
            <a:pPr algn="ctr"/>
            <a:r>
              <a:rPr lang="de-DE" sz="1050" dirty="0">
                <a:solidFill>
                  <a:schemeClr val="bg1"/>
                </a:solidFill>
              </a:rPr>
              <a:t>Bolus</a:t>
            </a:r>
          </a:p>
        </p:txBody>
      </p:sp>
      <p:cxnSp>
        <p:nvCxnSpPr>
          <p:cNvPr id="12" name="Gerade Verbindung mit Pfeil 11">
            <a:extLst>
              <a:ext uri="{FF2B5EF4-FFF2-40B4-BE49-F238E27FC236}">
                <a16:creationId xmlns:a16="http://schemas.microsoft.com/office/drawing/2014/main" id="{DDE38227-89F0-C634-8D4D-B4CCA2536AB0}"/>
              </a:ext>
            </a:extLst>
          </p:cNvPr>
          <p:cNvCxnSpPr>
            <a:cxnSpLocks/>
            <a:stCxn id="11" idx="1"/>
          </p:cNvCxnSpPr>
          <p:nvPr/>
        </p:nvCxnSpPr>
        <p:spPr>
          <a:xfrm flipH="1">
            <a:off x="1631395" y="1658798"/>
            <a:ext cx="819198" cy="385551"/>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33F9AE84-6904-351C-F7F5-A557B1D88E03}"/>
              </a:ext>
            </a:extLst>
          </p:cNvPr>
          <p:cNvCxnSpPr>
            <a:cxnSpLocks/>
            <a:stCxn id="10" idx="1"/>
          </p:cNvCxnSpPr>
          <p:nvPr/>
        </p:nvCxnSpPr>
        <p:spPr>
          <a:xfrm flipH="1" flipV="1">
            <a:off x="2135514" y="2044349"/>
            <a:ext cx="315079" cy="59579"/>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ABCA2AC0-551B-A60D-36C3-7748C730A662}"/>
              </a:ext>
            </a:extLst>
          </p:cNvPr>
          <p:cNvCxnSpPr>
            <a:cxnSpLocks/>
            <a:stCxn id="8" idx="1"/>
          </p:cNvCxnSpPr>
          <p:nvPr/>
        </p:nvCxnSpPr>
        <p:spPr>
          <a:xfrm flipH="1">
            <a:off x="2176915" y="2740273"/>
            <a:ext cx="273678" cy="10716"/>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A9EBCC28-2268-45AA-709F-BE6DC9ADC56B}"/>
              </a:ext>
            </a:extLst>
          </p:cNvPr>
          <p:cNvCxnSpPr>
            <a:cxnSpLocks/>
          </p:cNvCxnSpPr>
          <p:nvPr/>
        </p:nvCxnSpPr>
        <p:spPr>
          <a:xfrm flipV="1">
            <a:off x="821394" y="2737844"/>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BCA74B08-5B55-76DF-8BAC-F2318413037A}"/>
              </a:ext>
            </a:extLst>
          </p:cNvPr>
          <p:cNvCxnSpPr>
            <a:cxnSpLocks/>
          </p:cNvCxnSpPr>
          <p:nvPr/>
        </p:nvCxnSpPr>
        <p:spPr>
          <a:xfrm flipV="1">
            <a:off x="860715" y="2103928"/>
            <a:ext cx="335700" cy="13145"/>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5470C067-B6DE-8DE4-2BEC-FED5292AD446}"/>
              </a:ext>
            </a:extLst>
          </p:cNvPr>
          <p:cNvCxnSpPr>
            <a:cxnSpLocks/>
            <a:stCxn id="7" idx="3"/>
          </p:cNvCxnSpPr>
          <p:nvPr/>
        </p:nvCxnSpPr>
        <p:spPr>
          <a:xfrm flipV="1">
            <a:off x="850393" y="2851657"/>
            <a:ext cx="781002" cy="241697"/>
          </a:xfrm>
          <a:prstGeom prst="straightConnector1">
            <a:avLst/>
          </a:prstGeom>
          <a:ln w="412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057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EFD57E-8948-F9A5-BCF1-8987EFD1BE63}"/>
              </a:ext>
            </a:extLst>
          </p:cNvPr>
          <p:cNvSpPr>
            <a:spLocks noGrp="1"/>
          </p:cNvSpPr>
          <p:nvPr>
            <p:ph idx="1"/>
          </p:nvPr>
        </p:nvSpPr>
        <p:spPr>
          <a:xfrm>
            <a:off x="4320208" y="2968486"/>
            <a:ext cx="7033591" cy="2909799"/>
          </a:xfrm>
        </p:spPr>
        <p:txBody>
          <a:bodyPr>
            <a:normAutofit/>
          </a:bodyPr>
          <a:lstStyle/>
          <a:p>
            <a:pPr marL="0" indent="0">
              <a:buNone/>
            </a:pPr>
            <a:r>
              <a:rPr lang="de-DE" sz="8000" dirty="0">
                <a:solidFill>
                  <a:srgbClr val="FF0000"/>
                </a:solidFill>
              </a:rPr>
              <a:t>Anhang</a:t>
            </a:r>
          </a:p>
        </p:txBody>
      </p:sp>
    </p:spTree>
    <p:extLst>
      <p:ext uri="{BB962C8B-B14F-4D97-AF65-F5344CB8AC3E}">
        <p14:creationId xmlns:p14="http://schemas.microsoft.com/office/powerpoint/2010/main" val="7957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eck 35">
            <a:extLst>
              <a:ext uri="{FF2B5EF4-FFF2-40B4-BE49-F238E27FC236}">
                <a16:creationId xmlns:a16="http://schemas.microsoft.com/office/drawing/2014/main" id="{00A34F77-4FDB-5194-468C-657160C461D1}"/>
              </a:ext>
            </a:extLst>
          </p:cNvPr>
          <p:cNvSpPr/>
          <p:nvPr/>
        </p:nvSpPr>
        <p:spPr>
          <a:xfrm>
            <a:off x="2518959" y="5392563"/>
            <a:ext cx="8172326" cy="508854"/>
          </a:xfrm>
          <a:prstGeom prst="rect">
            <a:avLst/>
          </a:prstGeom>
          <a:solidFill>
            <a:srgbClr val="9085B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06390DD3-74FF-F82F-9C30-6CFAB7AF1043}"/>
              </a:ext>
            </a:extLst>
          </p:cNvPr>
          <p:cNvSpPr/>
          <p:nvPr/>
        </p:nvSpPr>
        <p:spPr>
          <a:xfrm>
            <a:off x="2524535" y="5944360"/>
            <a:ext cx="8172326" cy="482729"/>
          </a:xfrm>
          <a:prstGeom prst="rect">
            <a:avLst/>
          </a:prstGeom>
          <a:solidFill>
            <a:srgbClr val="329C7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391CE9FD-BC8B-FADC-414A-79DCC2096B6D}"/>
              </a:ext>
            </a:extLst>
          </p:cNvPr>
          <p:cNvSpPr/>
          <p:nvPr/>
        </p:nvSpPr>
        <p:spPr>
          <a:xfrm>
            <a:off x="2512530" y="4375017"/>
            <a:ext cx="8172326" cy="698003"/>
          </a:xfrm>
          <a:prstGeom prst="rect">
            <a:avLst/>
          </a:prstGeom>
          <a:solidFill>
            <a:srgbClr val="39378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Rechteck 28">
            <a:extLst>
              <a:ext uri="{FF2B5EF4-FFF2-40B4-BE49-F238E27FC236}">
                <a16:creationId xmlns:a16="http://schemas.microsoft.com/office/drawing/2014/main" id="{D803155F-6A57-BFFB-D8AB-1BA91CB71CEA}"/>
              </a:ext>
            </a:extLst>
          </p:cNvPr>
          <p:cNvSpPr/>
          <p:nvPr/>
        </p:nvSpPr>
        <p:spPr>
          <a:xfrm>
            <a:off x="2504102" y="1767325"/>
            <a:ext cx="8172326" cy="438574"/>
          </a:xfrm>
          <a:prstGeom prst="rect">
            <a:avLst/>
          </a:prstGeom>
          <a:solidFill>
            <a:srgbClr val="8FA503">
              <a:alpha val="176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01FEEA70-9CF2-4AC8-E044-8A66B034539E}"/>
              </a:ext>
            </a:extLst>
          </p:cNvPr>
          <p:cNvSpPr/>
          <p:nvPr/>
        </p:nvSpPr>
        <p:spPr>
          <a:xfrm>
            <a:off x="2504102" y="2267090"/>
            <a:ext cx="8172326" cy="729624"/>
          </a:xfrm>
          <a:prstGeom prst="rect">
            <a:avLst/>
          </a:prstGeom>
          <a:solidFill>
            <a:srgbClr val="EB6A09">
              <a:alpha val="1992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2D0D5849-0F42-7044-194D-3307FC8AB37D}"/>
              </a:ext>
            </a:extLst>
          </p:cNvPr>
          <p:cNvSpPr/>
          <p:nvPr/>
        </p:nvSpPr>
        <p:spPr>
          <a:xfrm>
            <a:off x="2507908" y="3062081"/>
            <a:ext cx="8172326" cy="363402"/>
          </a:xfrm>
          <a:prstGeom prst="rect">
            <a:avLst/>
          </a:prstGeom>
          <a:solidFill>
            <a:srgbClr val="3AB8CA">
              <a:alpha val="200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61D2F249-497F-1BE2-0177-5F2074406620}"/>
              </a:ext>
            </a:extLst>
          </p:cNvPr>
          <p:cNvSpPr/>
          <p:nvPr/>
        </p:nvSpPr>
        <p:spPr>
          <a:xfrm>
            <a:off x="2518959" y="3490845"/>
            <a:ext cx="8172326" cy="370442"/>
          </a:xfrm>
          <a:prstGeom prst="rect">
            <a:avLst/>
          </a:prstGeom>
          <a:solidFill>
            <a:srgbClr val="145A94">
              <a:alpha val="1983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D69AED13-3481-722A-D14E-315B4665D9A7}"/>
              </a:ext>
            </a:extLst>
          </p:cNvPr>
          <p:cNvSpPr/>
          <p:nvPr/>
        </p:nvSpPr>
        <p:spPr>
          <a:xfrm>
            <a:off x="2495674" y="887016"/>
            <a:ext cx="8172326" cy="785291"/>
          </a:xfrm>
          <a:prstGeom prst="rect">
            <a:avLst/>
          </a:prstGeom>
          <a:solidFill>
            <a:srgbClr val="F39400">
              <a:alpha val="2715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5F7622E-3B2D-113A-8902-DF31D91F2EFD}"/>
              </a:ext>
            </a:extLst>
          </p:cNvPr>
          <p:cNvSpPr>
            <a:spLocks noGrp="1"/>
          </p:cNvSpPr>
          <p:nvPr>
            <p:ph type="title"/>
          </p:nvPr>
        </p:nvSpPr>
        <p:spPr/>
        <p:txBody>
          <a:bodyPr/>
          <a:lstStyle/>
          <a:p>
            <a:r>
              <a:rPr lang="de-DE" dirty="0"/>
              <a:t>Open-Roberta Lab: Verwendete Befehle</a:t>
            </a:r>
          </a:p>
        </p:txBody>
      </p:sp>
      <p:pic>
        <p:nvPicPr>
          <p:cNvPr id="7" name="Grafik 6">
            <a:extLst>
              <a:ext uri="{FF2B5EF4-FFF2-40B4-BE49-F238E27FC236}">
                <a16:creationId xmlns:a16="http://schemas.microsoft.com/office/drawing/2014/main" id="{76F2258C-DF55-28BD-B43D-6CF1B666DF49}"/>
              </a:ext>
            </a:extLst>
          </p:cNvPr>
          <p:cNvPicPr>
            <a:picLocks noChangeAspect="1"/>
          </p:cNvPicPr>
          <p:nvPr/>
        </p:nvPicPr>
        <p:blipFill>
          <a:blip r:embed="rId3"/>
          <a:stretch>
            <a:fillRect/>
          </a:stretch>
        </p:blipFill>
        <p:spPr>
          <a:xfrm>
            <a:off x="4070064" y="1191506"/>
            <a:ext cx="2184400" cy="482600"/>
          </a:xfrm>
          <a:prstGeom prst="rect">
            <a:avLst/>
          </a:prstGeom>
        </p:spPr>
      </p:pic>
      <p:pic>
        <p:nvPicPr>
          <p:cNvPr id="8" name="Grafik 7">
            <a:extLst>
              <a:ext uri="{FF2B5EF4-FFF2-40B4-BE49-F238E27FC236}">
                <a16:creationId xmlns:a16="http://schemas.microsoft.com/office/drawing/2014/main" id="{6F179C82-BCF3-466D-C7DC-CE541C9A0520}"/>
              </a:ext>
            </a:extLst>
          </p:cNvPr>
          <p:cNvPicPr>
            <a:picLocks noChangeAspect="1"/>
          </p:cNvPicPr>
          <p:nvPr/>
        </p:nvPicPr>
        <p:blipFill>
          <a:blip r:embed="rId4"/>
          <a:stretch>
            <a:fillRect/>
          </a:stretch>
        </p:blipFill>
        <p:spPr>
          <a:xfrm>
            <a:off x="2495674" y="1431007"/>
            <a:ext cx="1270000" cy="241300"/>
          </a:xfrm>
          <a:prstGeom prst="rect">
            <a:avLst/>
          </a:prstGeom>
        </p:spPr>
      </p:pic>
      <p:pic>
        <p:nvPicPr>
          <p:cNvPr id="9" name="Grafik 8">
            <a:extLst>
              <a:ext uri="{FF2B5EF4-FFF2-40B4-BE49-F238E27FC236}">
                <a16:creationId xmlns:a16="http://schemas.microsoft.com/office/drawing/2014/main" id="{3136A8DF-D41A-3B2B-FCAE-7C3504504898}"/>
              </a:ext>
            </a:extLst>
          </p:cNvPr>
          <p:cNvPicPr>
            <a:picLocks noChangeAspect="1"/>
          </p:cNvPicPr>
          <p:nvPr/>
        </p:nvPicPr>
        <p:blipFill>
          <a:blip r:embed="rId5"/>
          <a:stretch>
            <a:fillRect/>
          </a:stretch>
        </p:blipFill>
        <p:spPr>
          <a:xfrm>
            <a:off x="4070064" y="1914379"/>
            <a:ext cx="1790700" cy="228600"/>
          </a:xfrm>
          <a:prstGeom prst="rect">
            <a:avLst/>
          </a:prstGeom>
        </p:spPr>
      </p:pic>
      <p:pic>
        <p:nvPicPr>
          <p:cNvPr id="10" name="Grafik 9">
            <a:extLst>
              <a:ext uri="{FF2B5EF4-FFF2-40B4-BE49-F238E27FC236}">
                <a16:creationId xmlns:a16="http://schemas.microsoft.com/office/drawing/2014/main" id="{3F9C26C1-0004-4180-9E34-7C2A27467D7A}"/>
              </a:ext>
            </a:extLst>
          </p:cNvPr>
          <p:cNvPicPr>
            <a:picLocks noChangeAspect="1"/>
          </p:cNvPicPr>
          <p:nvPr/>
        </p:nvPicPr>
        <p:blipFill>
          <a:blip r:embed="rId6"/>
          <a:stretch>
            <a:fillRect/>
          </a:stretch>
        </p:blipFill>
        <p:spPr>
          <a:xfrm>
            <a:off x="6558854" y="1908338"/>
            <a:ext cx="1854200" cy="228600"/>
          </a:xfrm>
          <a:prstGeom prst="rect">
            <a:avLst/>
          </a:prstGeom>
        </p:spPr>
      </p:pic>
      <p:pic>
        <p:nvPicPr>
          <p:cNvPr id="13" name="Grafik 12">
            <a:extLst>
              <a:ext uri="{FF2B5EF4-FFF2-40B4-BE49-F238E27FC236}">
                <a16:creationId xmlns:a16="http://schemas.microsoft.com/office/drawing/2014/main" id="{9ADDEA00-6EC4-6AF9-4AE4-7DA2536E44B8}"/>
              </a:ext>
            </a:extLst>
          </p:cNvPr>
          <p:cNvPicPr>
            <a:picLocks noChangeAspect="1"/>
          </p:cNvPicPr>
          <p:nvPr/>
        </p:nvPicPr>
        <p:blipFill>
          <a:blip r:embed="rId7"/>
          <a:stretch>
            <a:fillRect/>
          </a:stretch>
        </p:blipFill>
        <p:spPr>
          <a:xfrm>
            <a:off x="7295454" y="2324790"/>
            <a:ext cx="1117600" cy="266700"/>
          </a:xfrm>
          <a:prstGeom prst="rect">
            <a:avLst/>
          </a:prstGeom>
        </p:spPr>
      </p:pic>
      <p:pic>
        <p:nvPicPr>
          <p:cNvPr id="14" name="Grafik 13">
            <a:extLst>
              <a:ext uri="{FF2B5EF4-FFF2-40B4-BE49-F238E27FC236}">
                <a16:creationId xmlns:a16="http://schemas.microsoft.com/office/drawing/2014/main" id="{240D3577-BE32-47AA-957E-5FADD340980B}"/>
              </a:ext>
            </a:extLst>
          </p:cNvPr>
          <p:cNvPicPr>
            <a:picLocks noChangeAspect="1"/>
          </p:cNvPicPr>
          <p:nvPr/>
        </p:nvPicPr>
        <p:blipFill>
          <a:blip r:embed="rId8"/>
          <a:stretch>
            <a:fillRect/>
          </a:stretch>
        </p:blipFill>
        <p:spPr>
          <a:xfrm>
            <a:off x="2606916" y="3105954"/>
            <a:ext cx="800100" cy="317500"/>
          </a:xfrm>
          <a:prstGeom prst="rect">
            <a:avLst/>
          </a:prstGeom>
        </p:spPr>
      </p:pic>
      <p:pic>
        <p:nvPicPr>
          <p:cNvPr id="15" name="Grafik 14">
            <a:extLst>
              <a:ext uri="{FF2B5EF4-FFF2-40B4-BE49-F238E27FC236}">
                <a16:creationId xmlns:a16="http://schemas.microsoft.com/office/drawing/2014/main" id="{522472AC-5CBA-86D4-0EB1-DF35B3672B9D}"/>
              </a:ext>
            </a:extLst>
          </p:cNvPr>
          <p:cNvPicPr>
            <a:picLocks noChangeAspect="1"/>
          </p:cNvPicPr>
          <p:nvPr/>
        </p:nvPicPr>
        <p:blipFill>
          <a:blip r:embed="rId9"/>
          <a:stretch>
            <a:fillRect/>
          </a:stretch>
        </p:blipFill>
        <p:spPr>
          <a:xfrm>
            <a:off x="3521440" y="3116782"/>
            <a:ext cx="571500" cy="254000"/>
          </a:xfrm>
          <a:prstGeom prst="rect">
            <a:avLst/>
          </a:prstGeom>
        </p:spPr>
      </p:pic>
      <p:pic>
        <p:nvPicPr>
          <p:cNvPr id="17" name="Grafik 16">
            <a:extLst>
              <a:ext uri="{FF2B5EF4-FFF2-40B4-BE49-F238E27FC236}">
                <a16:creationId xmlns:a16="http://schemas.microsoft.com/office/drawing/2014/main" id="{CF7BE7B9-7862-A9A9-133F-DC7F25E590EC}"/>
              </a:ext>
            </a:extLst>
          </p:cNvPr>
          <p:cNvPicPr>
            <a:picLocks noChangeAspect="1"/>
          </p:cNvPicPr>
          <p:nvPr/>
        </p:nvPicPr>
        <p:blipFill>
          <a:blip r:embed="rId10"/>
          <a:stretch>
            <a:fillRect/>
          </a:stretch>
        </p:blipFill>
        <p:spPr>
          <a:xfrm>
            <a:off x="2568816" y="4438320"/>
            <a:ext cx="1752600" cy="596900"/>
          </a:xfrm>
          <a:prstGeom prst="rect">
            <a:avLst/>
          </a:prstGeom>
        </p:spPr>
      </p:pic>
      <p:pic>
        <p:nvPicPr>
          <p:cNvPr id="18" name="Grafik 17">
            <a:extLst>
              <a:ext uri="{FF2B5EF4-FFF2-40B4-BE49-F238E27FC236}">
                <a16:creationId xmlns:a16="http://schemas.microsoft.com/office/drawing/2014/main" id="{C8F515B4-97E7-0755-8B91-661281980B9C}"/>
              </a:ext>
            </a:extLst>
          </p:cNvPr>
          <p:cNvPicPr>
            <a:picLocks noChangeAspect="1"/>
          </p:cNvPicPr>
          <p:nvPr/>
        </p:nvPicPr>
        <p:blipFill>
          <a:blip r:embed="rId11"/>
          <a:stretch>
            <a:fillRect/>
          </a:stretch>
        </p:blipFill>
        <p:spPr>
          <a:xfrm>
            <a:off x="2543540" y="5968956"/>
            <a:ext cx="1079500" cy="431800"/>
          </a:xfrm>
          <a:prstGeom prst="rect">
            <a:avLst/>
          </a:prstGeom>
        </p:spPr>
      </p:pic>
      <p:pic>
        <p:nvPicPr>
          <p:cNvPr id="19" name="Grafik 18">
            <a:extLst>
              <a:ext uri="{FF2B5EF4-FFF2-40B4-BE49-F238E27FC236}">
                <a16:creationId xmlns:a16="http://schemas.microsoft.com/office/drawing/2014/main" id="{D9B83633-A304-C997-750F-1B47F056A047}"/>
              </a:ext>
            </a:extLst>
          </p:cNvPr>
          <p:cNvPicPr>
            <a:picLocks noChangeAspect="1"/>
          </p:cNvPicPr>
          <p:nvPr/>
        </p:nvPicPr>
        <p:blipFill>
          <a:blip r:embed="rId12"/>
          <a:stretch>
            <a:fillRect/>
          </a:stretch>
        </p:blipFill>
        <p:spPr>
          <a:xfrm>
            <a:off x="2512530" y="1850879"/>
            <a:ext cx="1117600" cy="292100"/>
          </a:xfrm>
          <a:prstGeom prst="rect">
            <a:avLst/>
          </a:prstGeom>
        </p:spPr>
      </p:pic>
      <p:pic>
        <p:nvPicPr>
          <p:cNvPr id="20" name="Grafik 19">
            <a:extLst>
              <a:ext uri="{FF2B5EF4-FFF2-40B4-BE49-F238E27FC236}">
                <a16:creationId xmlns:a16="http://schemas.microsoft.com/office/drawing/2014/main" id="{6D346267-6BF2-B834-DDE8-6435D3604C42}"/>
              </a:ext>
            </a:extLst>
          </p:cNvPr>
          <p:cNvPicPr>
            <a:picLocks noChangeAspect="1"/>
          </p:cNvPicPr>
          <p:nvPr/>
        </p:nvPicPr>
        <p:blipFill>
          <a:blip r:embed="rId13"/>
          <a:stretch>
            <a:fillRect/>
          </a:stretch>
        </p:blipFill>
        <p:spPr>
          <a:xfrm>
            <a:off x="655238" y="887016"/>
            <a:ext cx="1709315" cy="5583760"/>
          </a:xfrm>
          <a:prstGeom prst="rect">
            <a:avLst/>
          </a:prstGeom>
        </p:spPr>
      </p:pic>
      <p:pic>
        <p:nvPicPr>
          <p:cNvPr id="21" name="Grafik 20">
            <a:extLst>
              <a:ext uri="{FF2B5EF4-FFF2-40B4-BE49-F238E27FC236}">
                <a16:creationId xmlns:a16="http://schemas.microsoft.com/office/drawing/2014/main" id="{8BB30EE9-75FF-9533-68E6-80671D24E61C}"/>
              </a:ext>
            </a:extLst>
          </p:cNvPr>
          <p:cNvPicPr>
            <a:picLocks noChangeAspect="1"/>
          </p:cNvPicPr>
          <p:nvPr/>
        </p:nvPicPr>
        <p:blipFill>
          <a:blip r:embed="rId14"/>
          <a:stretch>
            <a:fillRect/>
          </a:stretch>
        </p:blipFill>
        <p:spPr>
          <a:xfrm>
            <a:off x="4469393" y="4764246"/>
            <a:ext cx="2501900" cy="266700"/>
          </a:xfrm>
          <a:prstGeom prst="rect">
            <a:avLst/>
          </a:prstGeom>
        </p:spPr>
      </p:pic>
      <p:pic>
        <p:nvPicPr>
          <p:cNvPr id="22" name="Grafik 21">
            <a:extLst>
              <a:ext uri="{FF2B5EF4-FFF2-40B4-BE49-F238E27FC236}">
                <a16:creationId xmlns:a16="http://schemas.microsoft.com/office/drawing/2014/main" id="{628B84F2-3C10-4AE6-E5F2-7845DF03FDED}"/>
              </a:ext>
            </a:extLst>
          </p:cNvPr>
          <p:cNvPicPr>
            <a:picLocks noChangeAspect="1"/>
          </p:cNvPicPr>
          <p:nvPr/>
        </p:nvPicPr>
        <p:blipFill>
          <a:blip r:embed="rId15"/>
          <a:stretch>
            <a:fillRect/>
          </a:stretch>
        </p:blipFill>
        <p:spPr>
          <a:xfrm>
            <a:off x="2594216" y="2306709"/>
            <a:ext cx="673100" cy="419100"/>
          </a:xfrm>
          <a:prstGeom prst="rect">
            <a:avLst/>
          </a:prstGeom>
        </p:spPr>
      </p:pic>
      <p:pic>
        <p:nvPicPr>
          <p:cNvPr id="23" name="Grafik 22">
            <a:extLst>
              <a:ext uri="{FF2B5EF4-FFF2-40B4-BE49-F238E27FC236}">
                <a16:creationId xmlns:a16="http://schemas.microsoft.com/office/drawing/2014/main" id="{7F5E0185-1DF0-A39D-C5EF-0AF3B5430323}"/>
              </a:ext>
            </a:extLst>
          </p:cNvPr>
          <p:cNvPicPr>
            <a:picLocks noChangeAspect="1"/>
          </p:cNvPicPr>
          <p:nvPr/>
        </p:nvPicPr>
        <p:blipFill>
          <a:blip r:embed="rId16"/>
          <a:stretch>
            <a:fillRect/>
          </a:stretch>
        </p:blipFill>
        <p:spPr>
          <a:xfrm>
            <a:off x="4103414" y="2290488"/>
            <a:ext cx="736600" cy="673100"/>
          </a:xfrm>
          <a:prstGeom prst="rect">
            <a:avLst/>
          </a:prstGeom>
        </p:spPr>
      </p:pic>
      <p:pic>
        <p:nvPicPr>
          <p:cNvPr id="24" name="Grafik 23">
            <a:extLst>
              <a:ext uri="{FF2B5EF4-FFF2-40B4-BE49-F238E27FC236}">
                <a16:creationId xmlns:a16="http://schemas.microsoft.com/office/drawing/2014/main" id="{EDDCD28E-3076-C4B2-4ADE-B039EFEBD0BF}"/>
              </a:ext>
            </a:extLst>
          </p:cNvPr>
          <p:cNvPicPr>
            <a:picLocks noChangeAspect="1"/>
          </p:cNvPicPr>
          <p:nvPr/>
        </p:nvPicPr>
        <p:blipFill>
          <a:blip r:embed="rId17"/>
          <a:stretch>
            <a:fillRect/>
          </a:stretch>
        </p:blipFill>
        <p:spPr>
          <a:xfrm>
            <a:off x="5467350" y="2295577"/>
            <a:ext cx="1257300" cy="533400"/>
          </a:xfrm>
          <a:prstGeom prst="rect">
            <a:avLst/>
          </a:prstGeom>
        </p:spPr>
      </p:pic>
      <p:pic>
        <p:nvPicPr>
          <p:cNvPr id="25" name="Grafik 24">
            <a:extLst>
              <a:ext uri="{FF2B5EF4-FFF2-40B4-BE49-F238E27FC236}">
                <a16:creationId xmlns:a16="http://schemas.microsoft.com/office/drawing/2014/main" id="{B5AA133C-20B0-4AF8-8E51-495DED349009}"/>
              </a:ext>
            </a:extLst>
          </p:cNvPr>
          <p:cNvPicPr>
            <a:picLocks noChangeAspect="1"/>
          </p:cNvPicPr>
          <p:nvPr/>
        </p:nvPicPr>
        <p:blipFill>
          <a:blip r:embed="rId18"/>
          <a:stretch>
            <a:fillRect/>
          </a:stretch>
        </p:blipFill>
        <p:spPr>
          <a:xfrm>
            <a:off x="4570054" y="6159456"/>
            <a:ext cx="927100" cy="241300"/>
          </a:xfrm>
          <a:prstGeom prst="rect">
            <a:avLst/>
          </a:prstGeom>
        </p:spPr>
      </p:pic>
      <p:pic>
        <p:nvPicPr>
          <p:cNvPr id="26" name="Grafik 25">
            <a:extLst>
              <a:ext uri="{FF2B5EF4-FFF2-40B4-BE49-F238E27FC236}">
                <a16:creationId xmlns:a16="http://schemas.microsoft.com/office/drawing/2014/main" id="{65EB0336-C673-7FD5-1C49-1F470DF13D72}"/>
              </a:ext>
            </a:extLst>
          </p:cNvPr>
          <p:cNvPicPr>
            <a:picLocks noChangeAspect="1"/>
          </p:cNvPicPr>
          <p:nvPr/>
        </p:nvPicPr>
        <p:blipFill>
          <a:blip r:embed="rId19"/>
          <a:stretch>
            <a:fillRect/>
          </a:stretch>
        </p:blipFill>
        <p:spPr>
          <a:xfrm>
            <a:off x="6558854" y="901082"/>
            <a:ext cx="1866900" cy="774700"/>
          </a:xfrm>
          <a:prstGeom prst="rect">
            <a:avLst/>
          </a:prstGeom>
        </p:spPr>
      </p:pic>
      <p:pic>
        <p:nvPicPr>
          <p:cNvPr id="27" name="Grafik 26">
            <a:extLst>
              <a:ext uri="{FF2B5EF4-FFF2-40B4-BE49-F238E27FC236}">
                <a16:creationId xmlns:a16="http://schemas.microsoft.com/office/drawing/2014/main" id="{63C229F9-B7F3-B27A-F731-E318E743712E}"/>
              </a:ext>
            </a:extLst>
          </p:cNvPr>
          <p:cNvPicPr>
            <a:picLocks noChangeAspect="1"/>
          </p:cNvPicPr>
          <p:nvPr/>
        </p:nvPicPr>
        <p:blipFill>
          <a:blip r:embed="rId20"/>
          <a:stretch>
            <a:fillRect/>
          </a:stretch>
        </p:blipFill>
        <p:spPr>
          <a:xfrm>
            <a:off x="8730144" y="1432806"/>
            <a:ext cx="1524000" cy="241300"/>
          </a:xfrm>
          <a:prstGeom prst="rect">
            <a:avLst/>
          </a:prstGeom>
        </p:spPr>
      </p:pic>
      <p:pic>
        <p:nvPicPr>
          <p:cNvPr id="33" name="Grafik 32">
            <a:extLst>
              <a:ext uri="{FF2B5EF4-FFF2-40B4-BE49-F238E27FC236}">
                <a16:creationId xmlns:a16="http://schemas.microsoft.com/office/drawing/2014/main" id="{BDFEF2E5-B8FE-FD9E-9E37-54CDF807C752}"/>
              </a:ext>
            </a:extLst>
          </p:cNvPr>
          <p:cNvPicPr>
            <a:picLocks noChangeAspect="1"/>
          </p:cNvPicPr>
          <p:nvPr/>
        </p:nvPicPr>
        <p:blipFill>
          <a:blip r:embed="rId21"/>
          <a:stretch>
            <a:fillRect/>
          </a:stretch>
        </p:blipFill>
        <p:spPr>
          <a:xfrm>
            <a:off x="2681001" y="3565303"/>
            <a:ext cx="698500" cy="215900"/>
          </a:xfrm>
          <a:prstGeom prst="rect">
            <a:avLst/>
          </a:prstGeom>
        </p:spPr>
      </p:pic>
      <p:pic>
        <p:nvPicPr>
          <p:cNvPr id="34" name="Grafik 33">
            <a:extLst>
              <a:ext uri="{FF2B5EF4-FFF2-40B4-BE49-F238E27FC236}">
                <a16:creationId xmlns:a16="http://schemas.microsoft.com/office/drawing/2014/main" id="{0240CFB1-9324-8EAE-E540-D5227C6A78CE}"/>
              </a:ext>
            </a:extLst>
          </p:cNvPr>
          <p:cNvPicPr>
            <a:picLocks noChangeAspect="1"/>
          </p:cNvPicPr>
          <p:nvPr/>
        </p:nvPicPr>
        <p:blipFill>
          <a:blip r:embed="rId22"/>
          <a:stretch>
            <a:fillRect/>
          </a:stretch>
        </p:blipFill>
        <p:spPr>
          <a:xfrm>
            <a:off x="3532488" y="3518456"/>
            <a:ext cx="901700" cy="292100"/>
          </a:xfrm>
          <a:prstGeom prst="rect">
            <a:avLst/>
          </a:prstGeom>
        </p:spPr>
      </p:pic>
      <p:pic>
        <p:nvPicPr>
          <p:cNvPr id="38" name="Grafik 37">
            <a:extLst>
              <a:ext uri="{FF2B5EF4-FFF2-40B4-BE49-F238E27FC236}">
                <a16:creationId xmlns:a16="http://schemas.microsoft.com/office/drawing/2014/main" id="{229DE248-A824-3FAB-3499-D3BD3D1E2B16}"/>
              </a:ext>
            </a:extLst>
          </p:cNvPr>
          <p:cNvPicPr>
            <a:picLocks noChangeAspect="1"/>
          </p:cNvPicPr>
          <p:nvPr/>
        </p:nvPicPr>
        <p:blipFill>
          <a:blip r:embed="rId23"/>
          <a:stretch>
            <a:fillRect/>
          </a:stretch>
        </p:blipFill>
        <p:spPr>
          <a:xfrm>
            <a:off x="2568816" y="5583364"/>
            <a:ext cx="1054100" cy="241300"/>
          </a:xfrm>
          <a:prstGeom prst="rect">
            <a:avLst/>
          </a:prstGeom>
        </p:spPr>
      </p:pic>
      <p:pic>
        <p:nvPicPr>
          <p:cNvPr id="39" name="Grafik 38">
            <a:extLst>
              <a:ext uri="{FF2B5EF4-FFF2-40B4-BE49-F238E27FC236}">
                <a16:creationId xmlns:a16="http://schemas.microsoft.com/office/drawing/2014/main" id="{66621F6B-6F04-11E7-BF76-72534F233F97}"/>
              </a:ext>
            </a:extLst>
          </p:cNvPr>
          <p:cNvPicPr>
            <a:picLocks noChangeAspect="1"/>
          </p:cNvPicPr>
          <p:nvPr/>
        </p:nvPicPr>
        <p:blipFill>
          <a:blip r:embed="rId24"/>
          <a:stretch>
            <a:fillRect/>
          </a:stretch>
        </p:blipFill>
        <p:spPr>
          <a:xfrm>
            <a:off x="3991803" y="5580334"/>
            <a:ext cx="838200" cy="228600"/>
          </a:xfrm>
          <a:prstGeom prst="rect">
            <a:avLst/>
          </a:prstGeom>
        </p:spPr>
      </p:pic>
      <p:cxnSp>
        <p:nvCxnSpPr>
          <p:cNvPr id="41" name="Gerade Verbindung 40">
            <a:extLst>
              <a:ext uri="{FF2B5EF4-FFF2-40B4-BE49-F238E27FC236}">
                <a16:creationId xmlns:a16="http://schemas.microsoft.com/office/drawing/2014/main" id="{AAEB8DAA-AE1D-D0DE-93B8-7C7E4CF3C16A}"/>
              </a:ext>
            </a:extLst>
          </p:cNvPr>
          <p:cNvCxnSpPr>
            <a:cxnSpLocks/>
          </p:cNvCxnSpPr>
          <p:nvPr/>
        </p:nvCxnSpPr>
        <p:spPr>
          <a:xfrm>
            <a:off x="2343415" y="1473524"/>
            <a:ext cx="140768" cy="196408"/>
          </a:xfrm>
          <a:prstGeom prst="line">
            <a:avLst/>
          </a:prstGeom>
          <a:ln w="19050">
            <a:solidFill>
              <a:srgbClr val="F39400"/>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5877596D-38BB-F99D-C40D-C38AD490EA65}"/>
              </a:ext>
            </a:extLst>
          </p:cNvPr>
          <p:cNvCxnSpPr>
            <a:cxnSpLocks/>
          </p:cNvCxnSpPr>
          <p:nvPr/>
        </p:nvCxnSpPr>
        <p:spPr>
          <a:xfrm>
            <a:off x="2364553" y="1986612"/>
            <a:ext cx="154406" cy="217414"/>
          </a:xfrm>
          <a:prstGeom prst="line">
            <a:avLst/>
          </a:prstGeom>
          <a:ln w="19050">
            <a:solidFill>
              <a:srgbClr val="8FA503"/>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1F87F062-99C1-E8C5-051E-E1920BFFA206}"/>
              </a:ext>
            </a:extLst>
          </p:cNvPr>
          <p:cNvCxnSpPr>
            <a:cxnSpLocks/>
          </p:cNvCxnSpPr>
          <p:nvPr/>
        </p:nvCxnSpPr>
        <p:spPr>
          <a:xfrm>
            <a:off x="2341419" y="2518331"/>
            <a:ext cx="171111" cy="478383"/>
          </a:xfrm>
          <a:prstGeom prst="line">
            <a:avLst/>
          </a:prstGeom>
          <a:ln w="19050">
            <a:solidFill>
              <a:srgbClr val="EB6A09"/>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36636820-5880-8DE7-169A-EB31E6DB9143}"/>
              </a:ext>
            </a:extLst>
          </p:cNvPr>
          <p:cNvCxnSpPr>
            <a:cxnSpLocks/>
          </p:cNvCxnSpPr>
          <p:nvPr/>
        </p:nvCxnSpPr>
        <p:spPr>
          <a:xfrm>
            <a:off x="2348138" y="3030246"/>
            <a:ext cx="155964" cy="393208"/>
          </a:xfrm>
          <a:prstGeom prst="line">
            <a:avLst/>
          </a:prstGeom>
          <a:ln w="19050">
            <a:solidFill>
              <a:srgbClr val="3AB8CA"/>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0FEE38B3-378B-7E41-A13C-38CAFE541C1E}"/>
              </a:ext>
            </a:extLst>
          </p:cNvPr>
          <p:cNvCxnSpPr>
            <a:cxnSpLocks/>
          </p:cNvCxnSpPr>
          <p:nvPr/>
        </p:nvCxnSpPr>
        <p:spPr>
          <a:xfrm>
            <a:off x="2316727" y="3531083"/>
            <a:ext cx="209799" cy="330204"/>
          </a:xfrm>
          <a:prstGeom prst="line">
            <a:avLst/>
          </a:prstGeom>
          <a:ln w="19050">
            <a:solidFill>
              <a:srgbClr val="145A94"/>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9B53E897-9A4F-208C-FA5E-E3E68A2A1633}"/>
              </a:ext>
            </a:extLst>
          </p:cNvPr>
          <p:cNvCxnSpPr>
            <a:cxnSpLocks/>
          </p:cNvCxnSpPr>
          <p:nvPr/>
        </p:nvCxnSpPr>
        <p:spPr>
          <a:xfrm>
            <a:off x="2327312" y="5652888"/>
            <a:ext cx="191647" cy="269423"/>
          </a:xfrm>
          <a:prstGeom prst="line">
            <a:avLst/>
          </a:prstGeom>
          <a:ln w="19050">
            <a:solidFill>
              <a:srgbClr val="9085BB"/>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C805A627-23CF-7AD0-A2FD-C952555ECA42}"/>
              </a:ext>
            </a:extLst>
          </p:cNvPr>
          <p:cNvCxnSpPr>
            <a:cxnSpLocks/>
          </p:cNvCxnSpPr>
          <p:nvPr/>
        </p:nvCxnSpPr>
        <p:spPr>
          <a:xfrm>
            <a:off x="2327312" y="4593487"/>
            <a:ext cx="199214" cy="479533"/>
          </a:xfrm>
          <a:prstGeom prst="line">
            <a:avLst/>
          </a:prstGeom>
          <a:ln w="19050">
            <a:solidFill>
              <a:srgbClr val="39378B"/>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2AB6CB5F-9970-E9BD-9B50-155EFE2F99CB}"/>
              </a:ext>
            </a:extLst>
          </p:cNvPr>
          <p:cNvCxnSpPr>
            <a:cxnSpLocks/>
          </p:cNvCxnSpPr>
          <p:nvPr/>
        </p:nvCxnSpPr>
        <p:spPr>
          <a:xfrm>
            <a:off x="2320883" y="6175268"/>
            <a:ext cx="222657" cy="225488"/>
          </a:xfrm>
          <a:prstGeom prst="line">
            <a:avLst/>
          </a:prstGeom>
          <a:ln w="19050">
            <a:solidFill>
              <a:srgbClr val="329C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668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0D7840-578C-B549-8449-E260B656D7E7}"/>
              </a:ext>
            </a:extLst>
          </p:cNvPr>
          <p:cNvSpPr>
            <a:spLocks noGrp="1"/>
          </p:cNvSpPr>
          <p:nvPr>
            <p:ph type="title"/>
          </p:nvPr>
        </p:nvSpPr>
        <p:spPr/>
        <p:txBody>
          <a:bodyPr/>
          <a:lstStyle/>
          <a:p>
            <a:r>
              <a:rPr lang="de-DE" dirty="0"/>
              <a:t>Analog und Digital</a:t>
            </a:r>
          </a:p>
        </p:txBody>
      </p:sp>
      <p:pic>
        <p:nvPicPr>
          <p:cNvPr id="4" name="Grafik 3">
            <a:extLst>
              <a:ext uri="{FF2B5EF4-FFF2-40B4-BE49-F238E27FC236}">
                <a16:creationId xmlns:a16="http://schemas.microsoft.com/office/drawing/2014/main" id="{4D4DB5D3-7635-A440-BE2A-0E1A9C16C3EF}"/>
              </a:ext>
            </a:extLst>
          </p:cNvPr>
          <p:cNvPicPr>
            <a:picLocks noChangeAspect="1"/>
          </p:cNvPicPr>
          <p:nvPr/>
        </p:nvPicPr>
        <p:blipFill>
          <a:blip r:embed="rId2"/>
          <a:stretch>
            <a:fillRect/>
          </a:stretch>
        </p:blipFill>
        <p:spPr>
          <a:xfrm>
            <a:off x="2258753" y="3667444"/>
            <a:ext cx="1299992" cy="2257881"/>
          </a:xfrm>
          <a:prstGeom prst="rect">
            <a:avLst/>
          </a:prstGeom>
        </p:spPr>
      </p:pic>
      <p:pic>
        <p:nvPicPr>
          <p:cNvPr id="6" name="Grafik 5" descr="Ein Bild, das Text, Monitor enthält.&#10;&#10;Automatisch generierte Beschreibung">
            <a:extLst>
              <a:ext uri="{FF2B5EF4-FFF2-40B4-BE49-F238E27FC236}">
                <a16:creationId xmlns:a16="http://schemas.microsoft.com/office/drawing/2014/main" id="{CB3DD857-48C7-E048-9700-1A01F6AD4D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7953" y="3477526"/>
            <a:ext cx="3737647" cy="2637718"/>
          </a:xfrm>
          <a:prstGeom prst="rect">
            <a:avLst/>
          </a:prstGeom>
        </p:spPr>
      </p:pic>
      <p:sp>
        <p:nvSpPr>
          <p:cNvPr id="7" name="Textfeld 6">
            <a:extLst>
              <a:ext uri="{FF2B5EF4-FFF2-40B4-BE49-F238E27FC236}">
                <a16:creationId xmlns:a16="http://schemas.microsoft.com/office/drawing/2014/main" id="{2B9F975B-ED51-8D40-822F-1E8481AF40FD}"/>
              </a:ext>
            </a:extLst>
          </p:cNvPr>
          <p:cNvSpPr txBox="1"/>
          <p:nvPr/>
        </p:nvSpPr>
        <p:spPr>
          <a:xfrm>
            <a:off x="238774" y="1108481"/>
            <a:ext cx="53399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chemeClr val="accent6">
                    <a:lumMod val="75000"/>
                  </a:schemeClr>
                </a:solidFill>
                <a:cs typeface="Calibri"/>
              </a:rPr>
              <a:t>Analog</a:t>
            </a:r>
          </a:p>
          <a:p>
            <a:r>
              <a:rPr lang="de-DE" sz="2400" dirty="0">
                <a:cs typeface="Calibri"/>
              </a:rPr>
              <a:t>Die Welt ist analog.</a:t>
            </a:r>
          </a:p>
          <a:p>
            <a:r>
              <a:rPr lang="de-DE" sz="2400" dirty="0">
                <a:cs typeface="Calibri"/>
              </a:rPr>
              <a:t>Analoge Werte können jeden Zwischenzustand annehmen</a:t>
            </a:r>
          </a:p>
          <a:p>
            <a:r>
              <a:rPr lang="de-DE" sz="2400" i="1" dirty="0">
                <a:cs typeface="Calibri"/>
              </a:rPr>
              <a:t>Beispiele: Temperatur, Luftdruck…</a:t>
            </a:r>
          </a:p>
        </p:txBody>
      </p:sp>
      <p:sp>
        <p:nvSpPr>
          <p:cNvPr id="8" name="Textfeld 7">
            <a:extLst>
              <a:ext uri="{FF2B5EF4-FFF2-40B4-BE49-F238E27FC236}">
                <a16:creationId xmlns:a16="http://schemas.microsoft.com/office/drawing/2014/main" id="{11C1BCE3-4DAA-5246-B61B-8FFCDC06719C}"/>
              </a:ext>
            </a:extLst>
          </p:cNvPr>
          <p:cNvSpPr txBox="1"/>
          <p:nvPr/>
        </p:nvSpPr>
        <p:spPr>
          <a:xfrm>
            <a:off x="6348774" y="1108481"/>
            <a:ext cx="53399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chemeClr val="accent5">
                    <a:lumMod val="50000"/>
                  </a:schemeClr>
                </a:solidFill>
                <a:cs typeface="Calibri"/>
              </a:rPr>
              <a:t>Digital</a:t>
            </a:r>
          </a:p>
          <a:p>
            <a:r>
              <a:rPr lang="de-DE" sz="2400" dirty="0">
                <a:cs typeface="Calibri"/>
              </a:rPr>
              <a:t>Computer arbeiten digital</a:t>
            </a:r>
          </a:p>
          <a:p>
            <a:r>
              <a:rPr lang="de-DE" sz="2400" dirty="0">
                <a:cs typeface="Calibri"/>
              </a:rPr>
              <a:t>Es gibt auf jeder Leitung nur 2 Zustände:</a:t>
            </a:r>
          </a:p>
          <a:p>
            <a:r>
              <a:rPr lang="de-DE" sz="2400" b="1" dirty="0">
                <a:solidFill>
                  <a:schemeClr val="accent5">
                    <a:lumMod val="50000"/>
                  </a:schemeClr>
                </a:solidFill>
                <a:cs typeface="Calibri"/>
              </a:rPr>
              <a:t>     0	</a:t>
            </a:r>
            <a:r>
              <a:rPr lang="de-DE" sz="2400" dirty="0">
                <a:cs typeface="Calibri"/>
              </a:rPr>
              <a:t>oder        </a:t>
            </a:r>
            <a:r>
              <a:rPr lang="de-DE" sz="2400" b="1" dirty="0">
                <a:solidFill>
                  <a:srgbClr val="FF0000"/>
                </a:solidFill>
                <a:cs typeface="Calibri"/>
              </a:rPr>
              <a:t>1</a:t>
            </a:r>
          </a:p>
          <a:p>
            <a:r>
              <a:rPr lang="de-DE" sz="2400" b="1" dirty="0">
                <a:solidFill>
                  <a:schemeClr val="accent5">
                    <a:lumMod val="50000"/>
                  </a:schemeClr>
                </a:solidFill>
                <a:cs typeface="Calibri"/>
              </a:rPr>
              <a:t>Falsch</a:t>
            </a:r>
            <a:r>
              <a:rPr lang="de-DE" sz="2400" dirty="0">
                <a:cs typeface="Calibri"/>
              </a:rPr>
              <a:t> 	oder     </a:t>
            </a:r>
            <a:r>
              <a:rPr lang="de-DE" sz="2400" b="1" dirty="0">
                <a:solidFill>
                  <a:srgbClr val="FF0000"/>
                </a:solidFill>
                <a:cs typeface="Calibri"/>
              </a:rPr>
              <a:t>Wahr</a:t>
            </a:r>
          </a:p>
          <a:p>
            <a:r>
              <a:rPr lang="de-DE" sz="2400" b="1" dirty="0">
                <a:solidFill>
                  <a:schemeClr val="accent5">
                    <a:lumMod val="50000"/>
                  </a:schemeClr>
                </a:solidFill>
                <a:cs typeface="Calibri"/>
              </a:rPr>
              <a:t>LOW</a:t>
            </a:r>
            <a:r>
              <a:rPr lang="de-DE" sz="2400" b="1" dirty="0">
                <a:solidFill>
                  <a:srgbClr val="FF0000"/>
                </a:solidFill>
                <a:cs typeface="Calibri"/>
              </a:rPr>
              <a:t> 	</a:t>
            </a:r>
            <a:r>
              <a:rPr lang="de-DE" sz="2400" dirty="0">
                <a:cs typeface="Calibri"/>
              </a:rPr>
              <a:t>oder     </a:t>
            </a:r>
            <a:r>
              <a:rPr lang="de-DE" sz="2400" b="1" dirty="0">
                <a:solidFill>
                  <a:srgbClr val="FF0000"/>
                </a:solidFill>
                <a:cs typeface="Calibri"/>
              </a:rPr>
              <a:t>HIGH</a:t>
            </a:r>
          </a:p>
        </p:txBody>
      </p:sp>
    </p:spTree>
    <p:extLst>
      <p:ext uri="{BB962C8B-B14F-4D97-AF65-F5344CB8AC3E}">
        <p14:creationId xmlns:p14="http://schemas.microsoft.com/office/powerpoint/2010/main" val="21753308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A15406-E62E-074D-309A-F82C1C10828F}"/>
              </a:ext>
            </a:extLst>
          </p:cNvPr>
          <p:cNvSpPr>
            <a:spLocks noGrp="1"/>
          </p:cNvSpPr>
          <p:nvPr>
            <p:ph type="title"/>
          </p:nvPr>
        </p:nvSpPr>
        <p:spPr/>
        <p:txBody>
          <a:bodyPr/>
          <a:lstStyle/>
          <a:p>
            <a:r>
              <a:rPr lang="de-DE" dirty="0"/>
              <a:t>Open-Roberta Lab: Verwendete „</a:t>
            </a:r>
            <a:r>
              <a:rPr lang="de-DE" dirty="0" err="1"/>
              <a:t>Roboter“konfigurationen</a:t>
            </a:r>
            <a:endParaRPr lang="de-DE" dirty="0"/>
          </a:p>
        </p:txBody>
      </p:sp>
      <p:grpSp>
        <p:nvGrpSpPr>
          <p:cNvPr id="14" name="Gruppieren 13">
            <a:extLst>
              <a:ext uri="{FF2B5EF4-FFF2-40B4-BE49-F238E27FC236}">
                <a16:creationId xmlns:a16="http://schemas.microsoft.com/office/drawing/2014/main" id="{02AEA916-E619-8583-4FCE-E17B4119FCD7}"/>
              </a:ext>
            </a:extLst>
          </p:cNvPr>
          <p:cNvGrpSpPr/>
          <p:nvPr/>
        </p:nvGrpSpPr>
        <p:grpSpPr>
          <a:xfrm>
            <a:off x="7523947" y="1461642"/>
            <a:ext cx="2827440" cy="4918579"/>
            <a:chOff x="7434738" y="1461642"/>
            <a:chExt cx="2827440" cy="4918579"/>
          </a:xfrm>
        </p:grpSpPr>
        <p:pic>
          <p:nvPicPr>
            <p:cNvPr id="7" name="Grafik 6" descr="Ein Bild, das Tisch enthält.&#10;&#10;Automatisch generierte Beschreibung">
              <a:extLst>
                <a:ext uri="{FF2B5EF4-FFF2-40B4-BE49-F238E27FC236}">
                  <a16:creationId xmlns:a16="http://schemas.microsoft.com/office/drawing/2014/main" id="{DE5901A5-60D1-C7AC-0AA7-F12CB8644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4738" y="1461642"/>
              <a:ext cx="1709047" cy="4918579"/>
            </a:xfrm>
            <a:prstGeom prst="rect">
              <a:avLst/>
            </a:prstGeom>
          </p:spPr>
        </p:pic>
        <p:pic>
          <p:nvPicPr>
            <p:cNvPr id="8" name="Grafik 7">
              <a:extLst>
                <a:ext uri="{FF2B5EF4-FFF2-40B4-BE49-F238E27FC236}">
                  <a16:creationId xmlns:a16="http://schemas.microsoft.com/office/drawing/2014/main" id="{9C154570-2320-4A0B-A995-B12D3406993C}"/>
                </a:ext>
              </a:extLst>
            </p:cNvPr>
            <p:cNvPicPr>
              <a:picLocks noChangeAspect="1"/>
            </p:cNvPicPr>
            <p:nvPr/>
          </p:nvPicPr>
          <p:blipFill>
            <a:blip r:embed="rId3"/>
            <a:stretch>
              <a:fillRect/>
            </a:stretch>
          </p:blipFill>
          <p:spPr>
            <a:xfrm>
              <a:off x="9457303" y="1781177"/>
              <a:ext cx="516562" cy="498542"/>
            </a:xfrm>
            <a:prstGeom prst="rect">
              <a:avLst/>
            </a:prstGeom>
          </p:spPr>
        </p:pic>
        <p:pic>
          <p:nvPicPr>
            <p:cNvPr id="9" name="Grafik 8">
              <a:extLst>
                <a:ext uri="{FF2B5EF4-FFF2-40B4-BE49-F238E27FC236}">
                  <a16:creationId xmlns:a16="http://schemas.microsoft.com/office/drawing/2014/main" id="{F7B3BDBC-B3D9-CD38-3684-E61C1C329B07}"/>
                </a:ext>
              </a:extLst>
            </p:cNvPr>
            <p:cNvPicPr>
              <a:picLocks noChangeAspect="1"/>
            </p:cNvPicPr>
            <p:nvPr/>
          </p:nvPicPr>
          <p:blipFill>
            <a:blip r:embed="rId4"/>
            <a:stretch>
              <a:fillRect/>
            </a:stretch>
          </p:blipFill>
          <p:spPr>
            <a:xfrm>
              <a:off x="9457303" y="2744256"/>
              <a:ext cx="804875" cy="684744"/>
            </a:xfrm>
            <a:prstGeom prst="rect">
              <a:avLst/>
            </a:prstGeom>
          </p:spPr>
        </p:pic>
      </p:grpSp>
      <p:grpSp>
        <p:nvGrpSpPr>
          <p:cNvPr id="13" name="Gruppieren 12">
            <a:extLst>
              <a:ext uri="{FF2B5EF4-FFF2-40B4-BE49-F238E27FC236}">
                <a16:creationId xmlns:a16="http://schemas.microsoft.com/office/drawing/2014/main" id="{D143F22D-FDA4-9C41-700C-D3E29C03EDEF}"/>
              </a:ext>
            </a:extLst>
          </p:cNvPr>
          <p:cNvGrpSpPr/>
          <p:nvPr/>
        </p:nvGrpSpPr>
        <p:grpSpPr>
          <a:xfrm>
            <a:off x="2513037" y="853484"/>
            <a:ext cx="2740384" cy="5526737"/>
            <a:chOff x="3381539" y="853484"/>
            <a:chExt cx="2740384" cy="5526737"/>
          </a:xfrm>
        </p:grpSpPr>
        <p:pic>
          <p:nvPicPr>
            <p:cNvPr id="5" name="Grafik 4">
              <a:extLst>
                <a:ext uri="{FF2B5EF4-FFF2-40B4-BE49-F238E27FC236}">
                  <a16:creationId xmlns:a16="http://schemas.microsoft.com/office/drawing/2014/main" id="{2CB7AB82-3FBF-C3CC-6069-8496112090D4}"/>
                </a:ext>
              </a:extLst>
            </p:cNvPr>
            <p:cNvPicPr>
              <a:picLocks noChangeAspect="1"/>
            </p:cNvPicPr>
            <p:nvPr/>
          </p:nvPicPr>
          <p:blipFill rotWithShape="1">
            <a:blip r:embed="rId5">
              <a:extLst>
                <a:ext uri="{28A0092B-C50C-407E-A947-70E740481C1C}">
                  <a14:useLocalDpi xmlns:a14="http://schemas.microsoft.com/office/drawing/2010/main" val="0"/>
                </a:ext>
              </a:extLst>
            </a:blip>
            <a:srcRect r="32146"/>
            <a:stretch/>
          </p:blipFill>
          <p:spPr>
            <a:xfrm>
              <a:off x="3381539" y="853484"/>
              <a:ext cx="2221820" cy="5526737"/>
            </a:xfrm>
            <a:prstGeom prst="rect">
              <a:avLst/>
            </a:prstGeom>
          </p:spPr>
        </p:pic>
        <p:pic>
          <p:nvPicPr>
            <p:cNvPr id="10" name="Grafik 9">
              <a:extLst>
                <a:ext uri="{FF2B5EF4-FFF2-40B4-BE49-F238E27FC236}">
                  <a16:creationId xmlns:a16="http://schemas.microsoft.com/office/drawing/2014/main" id="{C5CCDACC-960B-3548-B6FA-4E3797D03DA6}"/>
                </a:ext>
              </a:extLst>
            </p:cNvPr>
            <p:cNvPicPr>
              <a:picLocks noChangeAspect="1"/>
            </p:cNvPicPr>
            <p:nvPr/>
          </p:nvPicPr>
          <p:blipFill>
            <a:blip r:embed="rId6"/>
            <a:stretch>
              <a:fillRect/>
            </a:stretch>
          </p:blipFill>
          <p:spPr>
            <a:xfrm>
              <a:off x="5226951" y="4742334"/>
              <a:ext cx="894972" cy="492535"/>
            </a:xfrm>
            <a:prstGeom prst="rect">
              <a:avLst/>
            </a:prstGeom>
          </p:spPr>
        </p:pic>
        <p:pic>
          <p:nvPicPr>
            <p:cNvPr id="11" name="Grafik 10">
              <a:extLst>
                <a:ext uri="{FF2B5EF4-FFF2-40B4-BE49-F238E27FC236}">
                  <a16:creationId xmlns:a16="http://schemas.microsoft.com/office/drawing/2014/main" id="{1F11F077-5029-FE98-74B0-33CC91E7D132}"/>
                </a:ext>
              </a:extLst>
            </p:cNvPr>
            <p:cNvPicPr>
              <a:picLocks noChangeAspect="1"/>
            </p:cNvPicPr>
            <p:nvPr/>
          </p:nvPicPr>
          <p:blipFill>
            <a:blip r:embed="rId7"/>
            <a:stretch>
              <a:fillRect/>
            </a:stretch>
          </p:blipFill>
          <p:spPr>
            <a:xfrm>
              <a:off x="5225054" y="3753104"/>
              <a:ext cx="870946" cy="937018"/>
            </a:xfrm>
            <a:prstGeom prst="rect">
              <a:avLst/>
            </a:prstGeom>
          </p:spPr>
        </p:pic>
        <p:pic>
          <p:nvPicPr>
            <p:cNvPr id="12" name="Grafik 11">
              <a:extLst>
                <a:ext uri="{FF2B5EF4-FFF2-40B4-BE49-F238E27FC236}">
                  <a16:creationId xmlns:a16="http://schemas.microsoft.com/office/drawing/2014/main" id="{D8C4F495-C527-B097-55AE-0694DF3A4D2A}"/>
                </a:ext>
              </a:extLst>
            </p:cNvPr>
            <p:cNvPicPr>
              <a:picLocks noChangeAspect="1"/>
            </p:cNvPicPr>
            <p:nvPr/>
          </p:nvPicPr>
          <p:blipFill>
            <a:blip r:embed="rId8"/>
            <a:stretch>
              <a:fillRect/>
            </a:stretch>
          </p:blipFill>
          <p:spPr>
            <a:xfrm>
              <a:off x="5212918" y="2125468"/>
              <a:ext cx="768835" cy="1099194"/>
            </a:xfrm>
            <a:prstGeom prst="rect">
              <a:avLst/>
            </a:prstGeom>
          </p:spPr>
        </p:pic>
      </p:grpSp>
    </p:spTree>
    <p:extLst>
      <p:ext uri="{BB962C8B-B14F-4D97-AF65-F5344CB8AC3E}">
        <p14:creationId xmlns:p14="http://schemas.microsoft.com/office/powerpoint/2010/main" val="25304163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2A2236C-902B-76CD-5425-ECBA6C066705}"/>
              </a:ext>
            </a:extLst>
          </p:cNvPr>
          <p:cNvSpPr>
            <a:spLocks noGrp="1"/>
          </p:cNvSpPr>
          <p:nvPr>
            <p:ph type="title"/>
          </p:nvPr>
        </p:nvSpPr>
        <p:spPr/>
        <p:txBody>
          <a:bodyPr/>
          <a:lstStyle/>
          <a:p>
            <a:r>
              <a:rPr lang="de-DE" dirty="0"/>
              <a:t>Roboterkonfiguration</a:t>
            </a:r>
          </a:p>
        </p:txBody>
      </p:sp>
      <p:pic>
        <p:nvPicPr>
          <p:cNvPr id="4" name="Grafik 3">
            <a:extLst>
              <a:ext uri="{FF2B5EF4-FFF2-40B4-BE49-F238E27FC236}">
                <a16:creationId xmlns:a16="http://schemas.microsoft.com/office/drawing/2014/main" id="{053875C7-86AF-F90B-5089-B2E6CEC9B921}"/>
              </a:ext>
            </a:extLst>
          </p:cNvPr>
          <p:cNvPicPr>
            <a:picLocks noChangeAspect="1"/>
          </p:cNvPicPr>
          <p:nvPr/>
        </p:nvPicPr>
        <p:blipFill>
          <a:blip r:embed="rId2"/>
          <a:stretch>
            <a:fillRect/>
          </a:stretch>
        </p:blipFill>
        <p:spPr>
          <a:xfrm>
            <a:off x="2209800" y="915881"/>
            <a:ext cx="7032171" cy="5617560"/>
          </a:xfrm>
          <a:prstGeom prst="rect">
            <a:avLst/>
          </a:prstGeom>
        </p:spPr>
      </p:pic>
    </p:spTree>
    <p:extLst>
      <p:ext uri="{BB962C8B-B14F-4D97-AF65-F5344CB8AC3E}">
        <p14:creationId xmlns:p14="http://schemas.microsoft.com/office/powerpoint/2010/main" val="25969981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48A0F64-B9F7-CE4F-ADB8-B8FFCDBE35B3}"/>
              </a:ext>
            </a:extLst>
          </p:cNvPr>
          <p:cNvSpPr>
            <a:spLocks noGrp="1"/>
          </p:cNvSpPr>
          <p:nvPr>
            <p:ph type="title"/>
          </p:nvPr>
        </p:nvSpPr>
        <p:spPr/>
        <p:txBody>
          <a:bodyPr/>
          <a:lstStyle/>
          <a:p>
            <a:r>
              <a:rPr lang="de-DE" dirty="0"/>
              <a:t>Programm</a:t>
            </a:r>
          </a:p>
        </p:txBody>
      </p:sp>
      <p:pic>
        <p:nvPicPr>
          <p:cNvPr id="5" name="Grafik 4">
            <a:extLst>
              <a:ext uri="{FF2B5EF4-FFF2-40B4-BE49-F238E27FC236}">
                <a16:creationId xmlns:a16="http://schemas.microsoft.com/office/drawing/2014/main" id="{ADBCFA5F-21F1-DD15-1D4C-DC24713A38E2}"/>
              </a:ext>
            </a:extLst>
          </p:cNvPr>
          <p:cNvPicPr>
            <a:picLocks noChangeAspect="1"/>
          </p:cNvPicPr>
          <p:nvPr/>
        </p:nvPicPr>
        <p:blipFill>
          <a:blip r:embed="rId2"/>
          <a:stretch>
            <a:fillRect/>
          </a:stretch>
        </p:blipFill>
        <p:spPr>
          <a:xfrm>
            <a:off x="862338" y="747919"/>
            <a:ext cx="10467324" cy="5718195"/>
          </a:xfrm>
          <a:prstGeom prst="rect">
            <a:avLst/>
          </a:prstGeom>
        </p:spPr>
      </p:pic>
    </p:spTree>
    <p:extLst>
      <p:ext uri="{BB962C8B-B14F-4D97-AF65-F5344CB8AC3E}">
        <p14:creationId xmlns:p14="http://schemas.microsoft.com/office/powerpoint/2010/main" val="1652824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 descr="Ein Bild, das Elektronik, Schaltkreis enthält.&#10;&#10;Beschreibung automatisch generiert.">
            <a:extLst>
              <a:ext uri="{FF2B5EF4-FFF2-40B4-BE49-F238E27FC236}">
                <a16:creationId xmlns:a16="http://schemas.microsoft.com/office/drawing/2014/main" id="{530F8524-816C-B64D-9457-CC5C9C162263}"/>
              </a:ext>
            </a:extLst>
          </p:cNvPr>
          <p:cNvPicPr>
            <a:picLocks noGrp="1" noChangeAspect="1"/>
          </p:cNvPicPr>
          <p:nvPr>
            <p:ph idx="1"/>
          </p:nvPr>
        </p:nvPicPr>
        <p:blipFill rotWithShape="1">
          <a:blip r:embed="rId2"/>
          <a:stretch/>
        </p:blipFill>
        <p:spPr>
          <a:xfrm>
            <a:off x="6189015" y="958229"/>
            <a:ext cx="6002985" cy="4502239"/>
          </a:xfrm>
        </p:spPr>
      </p:pic>
      <p:sp>
        <p:nvSpPr>
          <p:cNvPr id="2" name="Titel 1">
            <a:extLst>
              <a:ext uri="{FF2B5EF4-FFF2-40B4-BE49-F238E27FC236}">
                <a16:creationId xmlns:a16="http://schemas.microsoft.com/office/drawing/2014/main" id="{0C55E8BD-A6AC-C846-ADC9-983444FD0A27}"/>
              </a:ext>
            </a:extLst>
          </p:cNvPr>
          <p:cNvSpPr>
            <a:spLocks noGrp="1"/>
          </p:cNvSpPr>
          <p:nvPr>
            <p:ph type="title"/>
          </p:nvPr>
        </p:nvSpPr>
        <p:spPr/>
        <p:txBody>
          <a:bodyPr/>
          <a:lstStyle/>
          <a:p>
            <a:r>
              <a:rPr lang="de-DE" dirty="0">
                <a:cs typeface="Calibri Light"/>
              </a:rPr>
              <a:t>Was ist ein </a:t>
            </a:r>
            <a:r>
              <a:rPr lang="de-DE" dirty="0" err="1">
                <a:cs typeface="Calibri Light"/>
              </a:rPr>
              <a:t>Arduino</a:t>
            </a:r>
            <a:r>
              <a:rPr lang="de-DE" dirty="0">
                <a:cs typeface="Calibri Light"/>
              </a:rPr>
              <a:t>?</a:t>
            </a:r>
            <a:endParaRPr lang="de-DE" dirty="0"/>
          </a:p>
        </p:txBody>
      </p:sp>
      <p:sp>
        <p:nvSpPr>
          <p:cNvPr id="5" name="Textfeld 4">
            <a:extLst>
              <a:ext uri="{FF2B5EF4-FFF2-40B4-BE49-F238E27FC236}">
                <a16:creationId xmlns:a16="http://schemas.microsoft.com/office/drawing/2014/main" id="{EFF805FD-908F-FE4E-B941-F7256DB6375E}"/>
              </a:ext>
            </a:extLst>
          </p:cNvPr>
          <p:cNvSpPr txBox="1"/>
          <p:nvPr/>
        </p:nvSpPr>
        <p:spPr>
          <a:xfrm>
            <a:off x="432686" y="1397532"/>
            <a:ext cx="643607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sz="2800" dirty="0">
                <a:cs typeface="Calibri"/>
              </a:rPr>
              <a:t>Ein </a:t>
            </a:r>
            <a:r>
              <a:rPr lang="de-DE" sz="2800" dirty="0" err="1">
                <a:cs typeface="Calibri"/>
              </a:rPr>
              <a:t>Arduino</a:t>
            </a:r>
            <a:r>
              <a:rPr lang="de-DE" sz="2800" dirty="0">
                <a:cs typeface="Calibri"/>
              </a:rPr>
              <a:t> ist ein </a:t>
            </a:r>
            <a:r>
              <a:rPr lang="de-DE" sz="2800" dirty="0" err="1">
                <a:cs typeface="Calibri"/>
              </a:rPr>
              <a:t>Microcontroller</a:t>
            </a:r>
            <a:endParaRPr lang="de-DE" sz="2800" dirty="0"/>
          </a:p>
          <a:p>
            <a:pPr marL="285750" indent="-285750">
              <a:buFont typeface="Arial"/>
              <a:buChar char="•"/>
            </a:pPr>
            <a:r>
              <a:rPr lang="de-DE" sz="2800" dirty="0">
                <a:cs typeface="Calibri"/>
              </a:rPr>
              <a:t>Ein Microcontroller hat Eingänge und Ausgänge</a:t>
            </a:r>
          </a:p>
          <a:p>
            <a:pPr marL="285750" indent="-285750">
              <a:buFont typeface="Arial"/>
              <a:buChar char="•"/>
            </a:pPr>
            <a:r>
              <a:rPr lang="de-DE" sz="2800" dirty="0">
                <a:cs typeface="Calibri"/>
              </a:rPr>
              <a:t>Darüber kann er Sensoren (wie z.B. Taster und Temperaturfühler) abfragen und Aktoren (wie z.B. LEDs und Motoren) ansteuern.</a:t>
            </a:r>
          </a:p>
          <a:p>
            <a:pPr marL="285750" indent="-285750">
              <a:buFont typeface="Arial"/>
              <a:buChar char="•"/>
            </a:pPr>
            <a:r>
              <a:rPr lang="de-DE" sz="2800" dirty="0">
                <a:cs typeface="Calibri"/>
              </a:rPr>
              <a:t>Ein Programm bleibt dauerhaft gespeichert, auch nach dem Ausschalten, bis es wieder überschrieben wird.</a:t>
            </a:r>
          </a:p>
        </p:txBody>
      </p:sp>
    </p:spTree>
    <p:extLst>
      <p:ext uri="{BB962C8B-B14F-4D97-AF65-F5344CB8AC3E}">
        <p14:creationId xmlns:p14="http://schemas.microsoft.com/office/powerpoint/2010/main" val="4107451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2369B3C-16B7-14DE-A1B7-D962CBD5B8D5}"/>
              </a:ext>
            </a:extLst>
          </p:cNvPr>
          <p:cNvSpPr>
            <a:spLocks noGrp="1"/>
          </p:cNvSpPr>
          <p:nvPr>
            <p:ph idx="1"/>
          </p:nvPr>
        </p:nvSpPr>
        <p:spPr/>
        <p:txBody>
          <a:bodyPr/>
          <a:lstStyle/>
          <a:p>
            <a:endParaRPr lang="de-DE"/>
          </a:p>
        </p:txBody>
      </p:sp>
      <p:sp>
        <p:nvSpPr>
          <p:cNvPr id="2" name="Titel 1">
            <a:extLst>
              <a:ext uri="{FF2B5EF4-FFF2-40B4-BE49-F238E27FC236}">
                <a16:creationId xmlns:a16="http://schemas.microsoft.com/office/drawing/2014/main" id="{DFB2D23B-B7DC-8C4C-89F4-D84670401933}"/>
              </a:ext>
            </a:extLst>
          </p:cNvPr>
          <p:cNvSpPr>
            <a:spLocks noGrp="1"/>
          </p:cNvSpPr>
          <p:nvPr>
            <p:ph type="title"/>
          </p:nvPr>
        </p:nvSpPr>
        <p:spPr/>
        <p:txBody>
          <a:bodyPr/>
          <a:lstStyle/>
          <a:p>
            <a:r>
              <a:rPr lang="de-DE" dirty="0">
                <a:cs typeface="Calibri Light"/>
              </a:rPr>
              <a:t>Aufbau eines </a:t>
            </a:r>
            <a:r>
              <a:rPr lang="de-DE" dirty="0" err="1">
                <a:cs typeface="Calibri Light"/>
              </a:rPr>
              <a:t>Arduino</a:t>
            </a:r>
            <a:endParaRPr lang="de-DE" dirty="0"/>
          </a:p>
        </p:txBody>
      </p:sp>
      <p:pic>
        <p:nvPicPr>
          <p:cNvPr id="4" name="Grafik 5" descr="Ein Bild, das Elektronik, Schaltkreis enthält.&#10;&#10;Beschreibung automatisch generiert.">
            <a:extLst>
              <a:ext uri="{FF2B5EF4-FFF2-40B4-BE49-F238E27FC236}">
                <a16:creationId xmlns:a16="http://schemas.microsoft.com/office/drawing/2014/main" id="{8BB3D2DC-663F-DC46-98DB-C9ABDBB5B508}"/>
              </a:ext>
            </a:extLst>
          </p:cNvPr>
          <p:cNvPicPr>
            <a:picLocks noChangeAspect="1"/>
          </p:cNvPicPr>
          <p:nvPr/>
        </p:nvPicPr>
        <p:blipFill>
          <a:blip r:embed="rId2"/>
          <a:stretch>
            <a:fillRect/>
          </a:stretch>
        </p:blipFill>
        <p:spPr>
          <a:xfrm>
            <a:off x="109372" y="1214181"/>
            <a:ext cx="8044817" cy="4610572"/>
          </a:xfrm>
          <a:prstGeom prst="rect">
            <a:avLst/>
          </a:prstGeom>
        </p:spPr>
      </p:pic>
      <p:sp>
        <p:nvSpPr>
          <p:cNvPr id="5" name="Textfeld 4">
            <a:extLst>
              <a:ext uri="{FF2B5EF4-FFF2-40B4-BE49-F238E27FC236}">
                <a16:creationId xmlns:a16="http://schemas.microsoft.com/office/drawing/2014/main" id="{E53ED786-536B-1144-9C49-A11592AAB5FF}"/>
              </a:ext>
            </a:extLst>
          </p:cNvPr>
          <p:cNvSpPr txBox="1"/>
          <p:nvPr/>
        </p:nvSpPr>
        <p:spPr>
          <a:xfrm>
            <a:off x="8105188" y="1206386"/>
            <a:ext cx="39774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dirty="0">
                <a:solidFill>
                  <a:srgbClr val="EBA605"/>
                </a:solidFill>
              </a:rPr>
              <a:t>Gelb (relevante Elemente):</a:t>
            </a:r>
            <a:endParaRPr lang="de-DE" sz="2400" b="1" dirty="0">
              <a:solidFill>
                <a:srgbClr val="EBA605"/>
              </a:solidFill>
              <a:cs typeface="Calibri"/>
            </a:endParaRPr>
          </a:p>
        </p:txBody>
      </p:sp>
      <p:graphicFrame>
        <p:nvGraphicFramePr>
          <p:cNvPr id="6" name="Tabelle 13">
            <a:extLst>
              <a:ext uri="{FF2B5EF4-FFF2-40B4-BE49-F238E27FC236}">
                <a16:creationId xmlns:a16="http://schemas.microsoft.com/office/drawing/2014/main" id="{7BC70F48-F021-8F45-8F91-7B030BCE4F2B}"/>
              </a:ext>
            </a:extLst>
          </p:cNvPr>
          <p:cNvGraphicFramePr>
            <a:graphicFrameLocks noGrp="1"/>
          </p:cNvGraphicFramePr>
          <p:nvPr/>
        </p:nvGraphicFramePr>
        <p:xfrm>
          <a:off x="8154189" y="1826162"/>
          <a:ext cx="3604542" cy="3840480"/>
        </p:xfrm>
        <a:graphic>
          <a:graphicData uri="http://schemas.openxmlformats.org/drawingml/2006/table">
            <a:tbl>
              <a:tblPr bandRow="1">
                <a:tableStyleId>{5C22544A-7EE6-4342-B048-85BDC9FD1C3A}</a:tableStyleId>
              </a:tblPr>
              <a:tblGrid>
                <a:gridCol w="449935">
                  <a:extLst>
                    <a:ext uri="{9D8B030D-6E8A-4147-A177-3AD203B41FA5}">
                      <a16:colId xmlns:a16="http://schemas.microsoft.com/office/drawing/2014/main" val="3671417389"/>
                    </a:ext>
                  </a:extLst>
                </a:gridCol>
                <a:gridCol w="3154607">
                  <a:extLst>
                    <a:ext uri="{9D8B030D-6E8A-4147-A177-3AD203B41FA5}">
                      <a16:colId xmlns:a16="http://schemas.microsoft.com/office/drawing/2014/main" val="486161611"/>
                    </a:ext>
                  </a:extLst>
                </a:gridCol>
              </a:tblGrid>
              <a:tr h="407502">
                <a:tc>
                  <a:txBody>
                    <a:bodyPr/>
                    <a:lstStyle/>
                    <a:p>
                      <a:r>
                        <a:rPr lang="de-DE" sz="2400"/>
                        <a:t>1</a:t>
                      </a:r>
                    </a:p>
                  </a:txBody>
                  <a:tcPr>
                    <a:noFill/>
                  </a:tcPr>
                </a:tc>
                <a:tc>
                  <a:txBody>
                    <a:bodyPr/>
                    <a:lstStyle/>
                    <a:p>
                      <a:r>
                        <a:rPr lang="de-DE" sz="2400" dirty="0"/>
                        <a:t>USB-Anschluss</a:t>
                      </a:r>
                    </a:p>
                  </a:txBody>
                  <a:tcPr>
                    <a:noFill/>
                  </a:tcPr>
                </a:tc>
                <a:extLst>
                  <a:ext uri="{0D108BD9-81ED-4DB2-BD59-A6C34878D82A}">
                    <a16:rowId xmlns:a16="http://schemas.microsoft.com/office/drawing/2014/main" val="265914017"/>
                  </a:ext>
                </a:extLst>
              </a:tr>
              <a:tr h="407502">
                <a:tc>
                  <a:txBody>
                    <a:bodyPr/>
                    <a:lstStyle/>
                    <a:p>
                      <a:r>
                        <a:rPr lang="de-DE" sz="2400"/>
                        <a:t>2</a:t>
                      </a:r>
                    </a:p>
                  </a:txBody>
                  <a:tcPr>
                    <a:noFill/>
                  </a:tcPr>
                </a:tc>
                <a:tc>
                  <a:txBody>
                    <a:bodyPr/>
                    <a:lstStyle/>
                    <a:p>
                      <a:r>
                        <a:rPr lang="de-DE" sz="2400"/>
                        <a:t>Stromanschluss</a:t>
                      </a:r>
                    </a:p>
                  </a:txBody>
                  <a:tcPr>
                    <a:noFill/>
                  </a:tcPr>
                </a:tc>
                <a:extLst>
                  <a:ext uri="{0D108BD9-81ED-4DB2-BD59-A6C34878D82A}">
                    <a16:rowId xmlns:a16="http://schemas.microsoft.com/office/drawing/2014/main" val="3995933602"/>
                  </a:ext>
                </a:extLst>
              </a:tr>
              <a:tr h="407502">
                <a:tc>
                  <a:txBody>
                    <a:bodyPr/>
                    <a:lstStyle/>
                    <a:p>
                      <a:r>
                        <a:rPr lang="de-DE" sz="2400"/>
                        <a:t>3</a:t>
                      </a:r>
                    </a:p>
                  </a:txBody>
                  <a:tcPr>
                    <a:noFill/>
                  </a:tcPr>
                </a:tc>
                <a:tc>
                  <a:txBody>
                    <a:bodyPr/>
                    <a:lstStyle/>
                    <a:p>
                      <a:r>
                        <a:rPr lang="de-DE" sz="2400"/>
                        <a:t>Stromversorgung für externe Schaltungen</a:t>
                      </a:r>
                    </a:p>
                  </a:txBody>
                  <a:tcPr>
                    <a:noFill/>
                  </a:tcPr>
                </a:tc>
                <a:extLst>
                  <a:ext uri="{0D108BD9-81ED-4DB2-BD59-A6C34878D82A}">
                    <a16:rowId xmlns:a16="http://schemas.microsoft.com/office/drawing/2014/main" val="1949365647"/>
                  </a:ext>
                </a:extLst>
              </a:tr>
              <a:tr h="407502">
                <a:tc>
                  <a:txBody>
                    <a:bodyPr/>
                    <a:lstStyle/>
                    <a:p>
                      <a:r>
                        <a:rPr lang="de-DE" sz="2400"/>
                        <a:t>4</a:t>
                      </a:r>
                    </a:p>
                  </a:txBody>
                  <a:tcPr>
                    <a:noFill/>
                  </a:tcPr>
                </a:tc>
                <a:tc>
                  <a:txBody>
                    <a:bodyPr/>
                    <a:lstStyle/>
                    <a:p>
                      <a:r>
                        <a:rPr lang="de-DE" sz="2400"/>
                        <a:t>"Digital"-Pins (2-13)</a:t>
                      </a:r>
                    </a:p>
                  </a:txBody>
                  <a:tcPr>
                    <a:noFill/>
                  </a:tcPr>
                </a:tc>
                <a:extLst>
                  <a:ext uri="{0D108BD9-81ED-4DB2-BD59-A6C34878D82A}">
                    <a16:rowId xmlns:a16="http://schemas.microsoft.com/office/drawing/2014/main" val="2022025968"/>
                  </a:ext>
                </a:extLst>
              </a:tr>
              <a:tr h="407502">
                <a:tc>
                  <a:txBody>
                    <a:bodyPr/>
                    <a:lstStyle/>
                    <a:p>
                      <a:r>
                        <a:rPr lang="de-DE" sz="2400"/>
                        <a:t>5</a:t>
                      </a:r>
                    </a:p>
                  </a:txBody>
                  <a:tcPr>
                    <a:noFill/>
                  </a:tcPr>
                </a:tc>
                <a:tc>
                  <a:txBody>
                    <a:bodyPr/>
                    <a:lstStyle/>
                    <a:p>
                      <a:r>
                        <a:rPr lang="de-DE" sz="2400" dirty="0"/>
                        <a:t>Mit ~ "Digital"-Pins mit Pulsweiten-Modulation (3,5,6,10,11)</a:t>
                      </a:r>
                    </a:p>
                  </a:txBody>
                  <a:tcPr>
                    <a:noFill/>
                  </a:tcPr>
                </a:tc>
                <a:extLst>
                  <a:ext uri="{0D108BD9-81ED-4DB2-BD59-A6C34878D82A}">
                    <a16:rowId xmlns:a16="http://schemas.microsoft.com/office/drawing/2014/main" val="1329016724"/>
                  </a:ext>
                </a:extLst>
              </a:tr>
              <a:tr h="407502">
                <a:tc>
                  <a:txBody>
                    <a:bodyPr/>
                    <a:lstStyle/>
                    <a:p>
                      <a:r>
                        <a:rPr lang="de-DE" sz="2400"/>
                        <a:t>6</a:t>
                      </a:r>
                    </a:p>
                  </a:txBody>
                  <a:tcPr>
                    <a:noFill/>
                  </a:tcPr>
                </a:tc>
                <a:tc>
                  <a:txBody>
                    <a:bodyPr/>
                    <a:lstStyle/>
                    <a:p>
                      <a:r>
                        <a:rPr lang="de-DE" sz="2400" dirty="0"/>
                        <a:t>"Analog"-Pins (A0-A5)</a:t>
                      </a:r>
                    </a:p>
                  </a:txBody>
                  <a:tcPr>
                    <a:noFill/>
                  </a:tcPr>
                </a:tc>
                <a:extLst>
                  <a:ext uri="{0D108BD9-81ED-4DB2-BD59-A6C34878D82A}">
                    <a16:rowId xmlns:a16="http://schemas.microsoft.com/office/drawing/2014/main" val="467497812"/>
                  </a:ext>
                </a:extLst>
              </a:tr>
            </a:tbl>
          </a:graphicData>
        </a:graphic>
      </p:graphicFrame>
    </p:spTree>
    <p:extLst>
      <p:ext uri="{BB962C8B-B14F-4D97-AF65-F5344CB8AC3E}">
        <p14:creationId xmlns:p14="http://schemas.microsoft.com/office/powerpoint/2010/main" val="104884984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ee7eb22-40e5-40ce-93f3-f57c7aa29000" xsi:nil="true"/>
    <lcf76f155ced4ddcb4097134ff3c332f xmlns="d0f85fbd-34ef-422b-a8b1-eab459b1902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5388B0A38106B4C9D4AFE11BAFFFE22" ma:contentTypeVersion="13" ma:contentTypeDescription="Ein neues Dokument erstellen." ma:contentTypeScope="" ma:versionID="a4356feef02d0a507412208b5e79e882">
  <xsd:schema xmlns:xsd="http://www.w3.org/2001/XMLSchema" xmlns:xs="http://www.w3.org/2001/XMLSchema" xmlns:p="http://schemas.microsoft.com/office/2006/metadata/properties" xmlns:ns2="d0f85fbd-34ef-422b-a8b1-eab459b19027" xmlns:ns3="aee7eb22-40e5-40ce-93f3-f57c7aa29000" targetNamespace="http://schemas.microsoft.com/office/2006/metadata/properties" ma:root="true" ma:fieldsID="5f772b770b1f59637f04d45fb88ba59f" ns2:_="" ns3:_="">
    <xsd:import namespace="d0f85fbd-34ef-422b-a8b1-eab459b19027"/>
    <xsd:import namespace="aee7eb22-40e5-40ce-93f3-f57c7aa29000"/>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85fbd-34ef-422b-a8b1-eab459b190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ef6a1bd3-269e-4e30-8d7a-16de0d563eb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e7eb22-40e5-40ce-93f3-f57c7aa2900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561f282-423d-4910-8eeb-ff8c2202e279}" ma:internalName="TaxCatchAll" ma:showField="CatchAllData" ma:web="aee7eb22-40e5-40ce-93f3-f57c7aa290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435553-56CE-49D7-BE19-63CE9666D8EF}">
  <ds:schemaRefs>
    <ds:schemaRef ds:uri="http://schemas.microsoft.com/sharepoint/v3/contenttype/forms"/>
  </ds:schemaRefs>
</ds:datastoreItem>
</file>

<file path=customXml/itemProps2.xml><?xml version="1.0" encoding="utf-8"?>
<ds:datastoreItem xmlns:ds="http://schemas.openxmlformats.org/officeDocument/2006/customXml" ds:itemID="{6C4B680B-EA5C-40B7-9BE8-DA71BD9FBF79}">
  <ds:schemaRefs>
    <ds:schemaRef ds:uri="http://schemas.microsoft.com/office/infopath/2007/PartnerControls"/>
    <ds:schemaRef ds:uri="http://purl.org/dc/dcmitype/"/>
    <ds:schemaRef ds:uri="http://www.w3.org/XML/1998/namespace"/>
    <ds:schemaRef ds:uri="http://purl.org/dc/elements/1.1/"/>
    <ds:schemaRef ds:uri="aee7eb22-40e5-40ce-93f3-f57c7aa29000"/>
    <ds:schemaRef ds:uri="d0f85fbd-34ef-422b-a8b1-eab459b19027"/>
    <ds:schemaRef ds:uri="http://schemas.microsoft.com/office/2006/documentManagement/types"/>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80235F24-9419-4327-ADE3-94F58CF00F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f85fbd-34ef-422b-a8b1-eab459b19027"/>
    <ds:schemaRef ds:uri="aee7eb22-40e5-40ce-93f3-f57c7aa290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4418</Words>
  <Application>Microsoft Macintosh PowerPoint</Application>
  <PresentationFormat>Breitbild</PresentationFormat>
  <Paragraphs>806</Paragraphs>
  <Slides>72</Slides>
  <Notes>19</Notes>
  <HiddenSlides>2</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72</vt:i4>
      </vt:variant>
    </vt:vector>
  </HeadingPairs>
  <TitlesOfParts>
    <vt:vector size="84" baseType="lpstr">
      <vt:lpstr>Arial</vt:lpstr>
      <vt:lpstr>Bradley Hand</vt:lpstr>
      <vt:lpstr>Calibri</vt:lpstr>
      <vt:lpstr>Calibri Light</vt:lpstr>
      <vt:lpstr>Helvetica</vt:lpstr>
      <vt:lpstr>Open Sans</vt:lpstr>
      <vt:lpstr>Rotis Sans Serif W06 Regular</vt:lpstr>
      <vt:lpstr>Segoe UI</vt:lpstr>
      <vt:lpstr>Söhne</vt:lpstr>
      <vt:lpstr>Symbol</vt:lpstr>
      <vt:lpstr>Office</vt:lpstr>
      <vt:lpstr>Benutzerdefiniertes Design</vt:lpstr>
      <vt:lpstr>Auf die Dosis kommt es an</vt:lpstr>
      <vt:lpstr>Ablaufplan</vt:lpstr>
      <vt:lpstr>Spritzenmodell</vt:lpstr>
      <vt:lpstr>Präziser Antrieb mit Schrittmotor</vt:lpstr>
      <vt:lpstr>Überblick Bauteile</vt:lpstr>
      <vt:lpstr>Digitaltechnik: Elektronik für Dummies ;-)</vt:lpstr>
      <vt:lpstr>Analog und Digital</vt:lpstr>
      <vt:lpstr>Was ist ein Arduino?</vt:lpstr>
      <vt:lpstr>Aufbau eines Arduino</vt:lpstr>
      <vt:lpstr>Aufbau eines Arduino</vt:lpstr>
      <vt:lpstr>Kompilieren</vt:lpstr>
      <vt:lpstr>Open-Roberta Lab - Programmstart</vt:lpstr>
      <vt:lpstr>Open Roberta Programmieroberfläche</vt:lpstr>
      <vt:lpstr>OpenRoberta Lab: “Roboter“konfiguration</vt:lpstr>
      <vt:lpstr>Dein erstes Programm: Lampe an – Lampe aus</vt:lpstr>
      <vt:lpstr>Achtung Blinklicht!</vt:lpstr>
      <vt:lpstr>Schaltungsaufbau auf dem Breadboard</vt:lpstr>
      <vt:lpstr>Die erste Schaltung: LED an und aus - Bauteile</vt:lpstr>
      <vt:lpstr>Die erste Schaltung: LED an und aus</vt:lpstr>
      <vt:lpstr>Weiter geht´s: 2 LED an und aus</vt:lpstr>
      <vt:lpstr>Die erste Schaltung: LED an und aus</vt:lpstr>
      <vt:lpstr>Los auf Tastendruck: Bedienfeld für die Spritzenpumpe</vt:lpstr>
      <vt:lpstr>Blinken auf Befehl</vt:lpstr>
      <vt:lpstr>Eingabetaste hinzufügen – PullDown-Widerstand</vt:lpstr>
      <vt:lpstr>Blinken auf Befehl: das Programm dazu</vt:lpstr>
      <vt:lpstr>Bedienfeld für die Spritzenpumpe</vt:lpstr>
      <vt:lpstr>LCD-Display: Aktionen sichtbar machen </vt:lpstr>
      <vt:lpstr>Ansteuerung des LCD-Displays</vt:lpstr>
      <vt:lpstr>Links</vt:lpstr>
      <vt:lpstr>PowerPoint-Präsentation</vt:lpstr>
      <vt:lpstr>Medizinische Begriffe</vt:lpstr>
      <vt:lpstr>Artikel zur Spritzenpumpe/Perfusor</vt:lpstr>
      <vt:lpstr>Medizintechnik – vielfältiges Programm</vt:lpstr>
      <vt:lpstr>Medizintechnik im Weltraum</vt:lpstr>
      <vt:lpstr>Medizintechnik ISS</vt:lpstr>
      <vt:lpstr>Spritzenpumpe auf der ISS</vt:lpstr>
      <vt:lpstr>Funktion Spritzenpumpen</vt:lpstr>
      <vt:lpstr>Anwendungsbereiche Spritzenpumpen</vt:lpstr>
      <vt:lpstr>Medizintechnik studieren</vt:lpstr>
      <vt:lpstr>Aus-/Fortbildungsberuf Techniker für Medizintechnik</vt:lpstr>
      <vt:lpstr>Automatische Infusionsspritze - Spritzenpumpe (Perfusor)</vt:lpstr>
      <vt:lpstr>Einstellmöglichkeiten im Programm</vt:lpstr>
      <vt:lpstr>Schrittmotor:  Aufbau</vt:lpstr>
      <vt:lpstr>Steppermotor: Schrittfolge Vollschrittbetrieb unipolar</vt:lpstr>
      <vt:lpstr>Steppertreiber</vt:lpstr>
      <vt:lpstr>Anschlüsse Schrittmotortreiber</vt:lpstr>
      <vt:lpstr>Konfiguration Schrittmotor (Stepper)</vt:lpstr>
      <vt:lpstr>Programmierung: Der Schrittmotor im Vorwärtsgang</vt:lpstr>
      <vt:lpstr>Volle Lotte rückwärts</vt:lpstr>
      <vt:lpstr>Es bewegt sich - Schrittmotoransteuerung</vt:lpstr>
      <vt:lpstr>Überblick behalten: Funktionen</vt:lpstr>
      <vt:lpstr>Spritzenpumpe - Zahnstangenantrieb</vt:lpstr>
      <vt:lpstr>Zahnstangengetriebe</vt:lpstr>
      <vt:lpstr>Berechnung des Hubes</vt:lpstr>
      <vt:lpstr>Berechnung der Umdrehungszahl</vt:lpstr>
      <vt:lpstr>Berechnung der Bewegungsparameter</vt:lpstr>
      <vt:lpstr>Berechnung der Bewegungsparameter</vt:lpstr>
      <vt:lpstr>Variablen: Ich merk mir das!</vt:lpstr>
      <vt:lpstr>Vorgewählte Dosis injizieren</vt:lpstr>
      <vt:lpstr>Verabreichte Dosis anzeigen</vt:lpstr>
      <vt:lpstr>Bedienfeld für die Spritzenpumpe</vt:lpstr>
      <vt:lpstr>Variable Dosis</vt:lpstr>
      <vt:lpstr>Es wird bequemer – Steuern mit Fernbedienung</vt:lpstr>
      <vt:lpstr>Codierung der Fernbedienung</vt:lpstr>
      <vt:lpstr>Programmergänzung Fernbedienung</vt:lpstr>
      <vt:lpstr>Programmergänzung Fernbedienung II</vt:lpstr>
      <vt:lpstr>Erweiterungsmöglichkeiten mit Fernbedienung</vt:lpstr>
      <vt:lpstr>PowerPoint-Präsentation</vt:lpstr>
      <vt:lpstr>Open-Roberta Lab: Verwendete Befehle</vt:lpstr>
      <vt:lpstr>Open-Roberta Lab: Verwendete „Roboter“konfigurationen</vt:lpstr>
      <vt:lpstr>Roboterkonfiguration</vt:lpstr>
      <vt:lpstr>Programm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Klaus Trimborn</cp:lastModifiedBy>
  <cp:revision>330</cp:revision>
  <dcterms:modified xsi:type="dcterms:W3CDTF">2023-01-21T13:05:00Z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0x010100B5388B0A38106B4C9D4AFE11BAFFFE22</vt:lpwstr>
  </property>
  <property fmtid="{D5CDD505-2E9C-101B-9397-08002B2CF9AE}" pid="3" name="MediaServiceImageTags">
    <vt:lpwstr/>
  </property>
</Properties>
</file>